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0" r:id="rId2"/>
    <p:sldId id="661" r:id="rId3"/>
    <p:sldId id="674" r:id="rId4"/>
    <p:sldId id="666" r:id="rId5"/>
    <p:sldId id="638" r:id="rId6"/>
    <p:sldId id="668" r:id="rId7"/>
    <p:sldId id="669" r:id="rId8"/>
    <p:sldId id="670" r:id="rId9"/>
    <p:sldId id="671" r:id="rId10"/>
    <p:sldId id="672" r:id="rId11"/>
    <p:sldId id="648" r:id="rId12"/>
    <p:sldId id="649" r:id="rId13"/>
    <p:sldId id="656" r:id="rId14"/>
    <p:sldId id="654" r:id="rId15"/>
    <p:sldId id="655" r:id="rId16"/>
    <p:sldId id="657" r:id="rId17"/>
    <p:sldId id="677" r:id="rId18"/>
    <p:sldId id="678" r:id="rId19"/>
    <p:sldId id="679" r:id="rId20"/>
    <p:sldId id="675" r:id="rId21"/>
    <p:sldId id="676" r:id="rId22"/>
    <p:sldId id="63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purtov\Desktop\&#1051;&#1080;&#1089;&#1090;%20Microsoft%20Excel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upiter.autograd.local\&#1040;&#1074;&#1090;&#1086;&#1075;&#1088;&#1072;&#1076;\&#1044;&#1086;&#1082;&#1091;&#1084;&#1077;&#1085;&#1090;&#1086;&#1086;&#1073;&#1086;&#1088;&#1086;&#1090;\&#1059;&#1095;&#1077;&#1073;&#1085;&#1099;&#1081;%20&#1094;&#1077;&#1085;&#1090;&#1088;\&#1062;&#1055;&#1050;\0%20&#1058;&#1088;&#1072;&#1077;&#1082;&#1090;&#1086;&#1088;&#1080;&#1103;%20&#1089;&#1090;&#1091;&#1076;&#1077;&#1085;&#1090;&#1072;\0%20&#1057;&#1087;&#1080;&#1089;&#1086;&#1082;%20&#1074;&#1099;&#1087;&#1091;&#1089;&#1082;&#1085;&#1080;&#1082;&#1086;&#1074;%20&#1062;&#1055;&#1050;%20&#1089;%2001.21%20&#1087;&#1086;%20&#1085;&#1072;&#1089;&#1090;&#1086;&#1103;&#1097;&#1077;&#1077;%20&#1074;&#1088;&#1077;&#1084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upiter\&#1040;&#1074;&#1090;&#1086;&#1075;&#1088;&#1072;&#1076;\&#1044;&#1086;&#1082;&#1091;&#1084;&#1077;&#1085;&#1090;&#1086;&#1086;&#1073;&#1086;&#1088;&#1086;&#1090;\&#1059;&#1095;&#1077;&#1073;&#1085;&#1099;&#1081;%20&#1094;&#1077;&#1085;&#1090;&#1088;\&#1062;&#1055;&#1050;\0%20&#1058;&#1088;&#1072;&#1077;&#1082;&#1090;&#1086;&#1088;&#1080;&#1103;%20&#1089;&#1090;&#1091;&#1076;&#1077;&#1085;&#1090;&#1072;\0%20&#1057;&#1087;&#1080;&#1089;&#1086;&#1082;%20&#1074;&#1099;&#1087;&#1091;&#1089;&#1082;&#1085;&#1080;&#1082;&#1086;&#1074;%20&#1062;&#1055;&#1050;%20&#1089;%2001.21%20&#1087;&#1086;%20&#1085;&#1072;&#1089;&#1090;&#1086;&#1103;&#1097;&#1077;&#1077;%20&#1074;&#1088;&#1077;&#1084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00569810685417E-2"/>
          <c:y val="9.0347782994871909E-2"/>
          <c:w val="0.83499886037862914"/>
          <c:h val="0.823945731176068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C5-46BB-84FA-46F63DA66C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C5-46BB-84FA-46F63DA66C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C5-46BB-84FA-46F63DA66C8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C5-46BB-84FA-46F63DA66C8F}"/>
              </c:ext>
            </c:extLst>
          </c:dPt>
          <c:dLbls>
            <c:dLbl>
              <c:idx val="0"/>
              <c:layout>
                <c:manualLayout>
                  <c:x val="-3.2090660950526194E-3"/>
                  <c:y val="-9.715089955711368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Шиномонтаж</a:t>
                    </a:r>
                    <a:br>
                      <a:rPr lang="ru-RU" sz="1600" dirty="0">
                        <a:solidFill>
                          <a:schemeClr val="tx1"/>
                        </a:solidFill>
                      </a:rPr>
                    </a:br>
                    <a:r>
                      <a:rPr lang="ru-RU" sz="1600" dirty="0">
                        <a:solidFill>
                          <a:schemeClr val="tx1"/>
                        </a:solidFill>
                      </a:rPr>
                      <a:t>14 человек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330664863125173"/>
                      <c:h val="0.2902552128710845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4C5-46BB-84FA-46F63DA66C8F}"/>
                </c:ext>
              </c:extLst>
            </c:dLbl>
            <c:dLbl>
              <c:idx val="1"/>
              <c:layout>
                <c:manualLayout>
                  <c:x val="1.052619970330094E-2"/>
                  <c:y val="5.0137604738017911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Покраска в кузовном </a:t>
                    </a:r>
                    <a:br>
                      <a:rPr lang="ru-RU" sz="1600" dirty="0">
                        <a:solidFill>
                          <a:schemeClr val="tx1"/>
                        </a:solidFill>
                      </a:rPr>
                    </a:br>
                    <a:r>
                      <a:rPr lang="ru-RU" sz="1600" dirty="0">
                        <a:solidFill>
                          <a:schemeClr val="tx1"/>
                        </a:solidFill>
                      </a:rPr>
                      <a:t>2 человека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547292130939699"/>
                      <c:h val="0.134105984108761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4C5-46BB-84FA-46F63DA66C8F}"/>
                </c:ext>
              </c:extLst>
            </c:dLbl>
            <c:dLbl>
              <c:idx val="2"/>
              <c:layout>
                <c:manualLayout>
                  <c:x val="-0.10158974710870917"/>
                  <c:y val="5.0424781334308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ru-RU" sz="1600" dirty="0">
                        <a:solidFill>
                          <a:schemeClr val="tx1"/>
                        </a:solidFill>
                      </a:rPr>
                    </a:br>
                    <a:r>
                      <a:rPr lang="ru-RU" sz="1600" dirty="0">
                        <a:solidFill>
                          <a:schemeClr val="tx1"/>
                        </a:solidFill>
                      </a:rPr>
                      <a:t>Мойка и детейлинг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solidFill>
                          <a:schemeClr val="tx1"/>
                        </a:solidFill>
                      </a:rPr>
                      <a:t>2 человека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92392348562577"/>
                      <c:h val="0.16827451270846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4C5-46BB-84FA-46F63DA66C8F}"/>
                </c:ext>
              </c:extLst>
            </c:dLbl>
            <c:dLbl>
              <c:idx val="3"/>
              <c:layout>
                <c:manualLayout>
                  <c:x val="1.0000320697471187E-2"/>
                  <c:y val="-0.3573798817675228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Разнорабочие 22 человека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634030354015649"/>
                      <c:h val="0.1769379425677848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94C5-46BB-84FA-46F63DA66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Срочно!$A$1:$A$4</c:f>
              <c:strCache>
                <c:ptCount val="4"/>
                <c:pt idx="0">
                  <c:v>Шиномонтажный спецназ14 чел</c:v>
                </c:pt>
                <c:pt idx="1">
                  <c:v>Покраска в кузовном 2 чел</c:v>
                </c:pt>
                <c:pt idx="2">
                  <c:v>Мойка и детейлинг 2 чел.</c:v>
                </c:pt>
                <c:pt idx="3">
                  <c:v>Разнорабочии 22 чел</c:v>
                </c:pt>
              </c:strCache>
            </c:strRef>
          </c:cat>
          <c:val>
            <c:numRef>
              <c:f>Срочно!$B$1:$B$4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  <c:pt idx="2">
                  <c:v>2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C5-46BB-84FA-46F63DA66C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85899002674916"/>
          <c:y val="0.20148273784202031"/>
          <c:w val="0.53533101022963259"/>
          <c:h val="0.7398931963667939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20-42E1-916E-1940E0AC1649}"/>
              </c:ext>
            </c:extLst>
          </c:dPt>
          <c:cat>
            <c:strRef>
              <c:f>Диаграммы!$B$2:$B$8</c:f>
              <c:strCache>
                <c:ptCount val="7"/>
                <c:pt idx="0">
                  <c:v>ОСТАЛЬНЫЕ</c:v>
                </c:pt>
                <c:pt idx="1">
                  <c:v>ТКТТС</c:v>
                </c:pt>
                <c:pt idx="2">
                  <c:v>ТИУ МПК</c:v>
                </c:pt>
                <c:pt idx="3">
                  <c:v>ТИУ ИТ</c:v>
                </c:pt>
                <c:pt idx="4">
                  <c:v>ТКПСТ</c:v>
                </c:pt>
                <c:pt idx="5">
                  <c:v>ТюмГУ</c:v>
                </c:pt>
                <c:pt idx="6">
                  <c:v>Российский государственный торгово-экономический университет</c:v>
                </c:pt>
              </c:strCache>
            </c:strRef>
          </c:cat>
          <c:val>
            <c:numRef>
              <c:f>Диаграммы!$C$2:$C$8</c:f>
              <c:numCache>
                <c:formatCode>General</c:formatCode>
                <c:ptCount val="7"/>
                <c:pt idx="0">
                  <c:v>4</c:v>
                </c:pt>
                <c:pt idx="1">
                  <c:v>59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20-42E1-916E-1940E0AC1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4461659117751"/>
          <c:y val="3.9474926215034498E-3"/>
          <c:w val="0.52499596484465227"/>
          <c:h val="0.996052507378496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C3-44E9-880C-77F638D627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Диаграммы!$B$44:$B$45</c:f>
              <c:strCache>
                <c:ptCount val="2"/>
                <c:pt idx="0">
                  <c:v>студенты</c:v>
                </c:pt>
                <c:pt idx="1">
                  <c:v>выпускники</c:v>
                </c:pt>
              </c:strCache>
            </c:strRef>
          </c:cat>
          <c:val>
            <c:numRef>
              <c:f>Диаграммы!$C$44:$C$45</c:f>
              <c:numCache>
                <c:formatCode>General</c:formatCode>
                <c:ptCount val="2"/>
                <c:pt idx="0">
                  <c:v>59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C3-44E9-880C-77F638D62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1"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442395013194013"/>
          <c:y val="2.1639416392803111E-2"/>
          <c:w val="0.28892863364140342"/>
          <c:h val="0.90151250841120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0.73077</cdr:x>
      <cdr:y>0.7363</cdr:y>
    </cdr:from>
    <cdr:to>
      <cdr:x>0.89423</cdr:x>
      <cdr:y>0.85083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72608" y="3989551"/>
          <a:ext cx="1224136" cy="6205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ТКТТС</a:t>
          </a:r>
          <a:br>
            <a:rPr lang="ru-RU" sz="2000" b="1" dirty="0">
              <a:solidFill>
                <a:schemeClr val="tx1"/>
              </a:solidFill>
              <a:latin typeface="Calibri" pitchFamily="34" charset="0"/>
            </a:rPr>
          </a:br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59 чел.</a:t>
          </a:r>
          <a:endParaRPr lang="ru-RU" sz="2000" b="1" u="sng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0.09843</cdr:x>
      <cdr:y>0.33716</cdr:y>
    </cdr:from>
    <cdr:to>
      <cdr:x>0.26189</cdr:x>
      <cdr:y>0.45169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37099" y="1826864"/>
          <a:ext cx="1224136" cy="6205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МПК ТИУ</a:t>
          </a:r>
          <a:br>
            <a:rPr lang="ru-RU" sz="2000" b="1" dirty="0">
              <a:solidFill>
                <a:schemeClr val="tx1"/>
              </a:solidFill>
              <a:latin typeface="Calibri" pitchFamily="34" charset="0"/>
            </a:rPr>
          </a:br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4 чел.</a:t>
          </a:r>
          <a:endParaRPr lang="ru-RU" sz="2000" b="1" u="sng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0.16346</cdr:x>
      <cdr:y>0.1329</cdr:y>
    </cdr:from>
    <cdr:to>
      <cdr:x>0.32692</cdr:x>
      <cdr:y>0.24743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24136" y="720080"/>
          <a:ext cx="1224136" cy="6205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ИТ ТИУ</a:t>
          </a:r>
          <a:br>
            <a:rPr lang="ru-RU" sz="2000" b="1" dirty="0">
              <a:solidFill>
                <a:schemeClr val="tx1"/>
              </a:solidFill>
              <a:latin typeface="Calibri" pitchFamily="34" charset="0"/>
            </a:rPr>
          </a:br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7 чел.</a:t>
          </a:r>
          <a:endParaRPr lang="ru-RU" sz="2000" b="1" u="sng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0.375</cdr:x>
      <cdr:y>0.05316</cdr:y>
    </cdr:from>
    <cdr:to>
      <cdr:x>0.53846</cdr:x>
      <cdr:y>0.16769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808312" y="288032"/>
          <a:ext cx="1224136" cy="6205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ТКПСТ</a:t>
          </a:r>
          <a:br>
            <a:rPr lang="ru-RU" sz="2000" b="1" dirty="0">
              <a:solidFill>
                <a:schemeClr val="tx1"/>
              </a:solidFill>
              <a:latin typeface="Calibri" pitchFamily="34" charset="0"/>
            </a:rPr>
          </a:br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3 чел.</a:t>
          </a:r>
          <a:endParaRPr lang="ru-RU" sz="2000" b="1" u="sng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0.60577</cdr:x>
      <cdr:y>0.07974</cdr:y>
    </cdr:from>
    <cdr:to>
      <cdr:x>0.83654</cdr:x>
      <cdr:y>0.19427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36504" y="432048"/>
          <a:ext cx="1728192" cy="6205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ОСТАЛЬНЫЕ</a:t>
          </a:r>
          <a:br>
            <a:rPr lang="ru-RU" sz="2000" b="1" dirty="0">
              <a:solidFill>
                <a:schemeClr val="tx1"/>
              </a:solidFill>
              <a:latin typeface="Calibri" pitchFamily="34" charset="0"/>
            </a:rPr>
          </a:br>
          <a:r>
            <a:rPr lang="ru-RU" sz="2000" b="1" dirty="0">
              <a:solidFill>
                <a:schemeClr val="tx1"/>
              </a:solidFill>
              <a:latin typeface="Calibri" pitchFamily="34" charset="0"/>
            </a:rPr>
            <a:t>4 чел.</a:t>
          </a:r>
          <a:endParaRPr lang="ru-RU" sz="2000" b="1" u="sng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708E-113A-4E2C-9494-DDC078824636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8BDF-F11F-462F-8A1B-5807F3B2B2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05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60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556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6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0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3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6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1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4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5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2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9E93-29EE-4BFD-B0F5-555A98B3EF1A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 descr="набор элементы_curv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214313"/>
              <a:ext cx="1747838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7788" y="5910371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Заместитель технического директора ГК «Автоград»</a:t>
            </a:r>
          </a:p>
          <a:p>
            <a:r>
              <a:rPr lang="ru-RU" sz="2400" b="1" dirty="0"/>
              <a:t>Покрышкин Иван </a:t>
            </a:r>
            <a:r>
              <a:rPr lang="ru-RU" sz="2400" b="1" dirty="0" smtClean="0"/>
              <a:t>Александрович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630932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Февраль 2025 </a:t>
            </a:r>
            <a:r>
              <a:rPr lang="ru-RU" dirty="0"/>
              <a:t>г.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1988840"/>
            <a:ext cx="91085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Impact" panose="020B0806030902050204" pitchFamily="34" charset="0"/>
              </a:rPr>
              <a:t>Эффективное партнёрство для кадрового обеспечения</a:t>
            </a:r>
            <a:endParaRPr lang="ru-RU" sz="4400" b="1" dirty="0">
              <a:solidFill>
                <a:srgbClr val="C00000"/>
              </a:solidFill>
              <a:latin typeface="Impac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pokryshkin\Pictures\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2629"/>
          <a:stretch/>
        </p:blipFill>
        <p:spPr bwMode="auto">
          <a:xfrm>
            <a:off x="846343" y="1160017"/>
            <a:ext cx="80546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5085184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ДОПОЛНИТЕЛЬНОЕ ОБРАЗОВАНИЕ ЛУЧШИХ НАСТАВНИКОВ В ВУЗАХ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65313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РАЗВИТИЕ СОЦИАЛЬНЫХ КОМПЕТЕНЦИЙ В ГРУППЕ ЛУЧШИХ НАСТАВНИКОВ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4228988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ВЫДЕЛЕНИЕ И РЕГУЛЯРНАЯ КОРРЕКТИРОВКА СПИСКА ЛУЧШИХ НАСТАВНИКОВ АВТОГРАДА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432" y="5517232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ОЩУТИМАЯ ДОПЛАТА ЗА НАСТАВНИЧЕСТВО И ТРЕНЕРСКУЮ ДЕЯТЕЛЬНОСТЬ ПО СТАНД. ФОРМУЛЕ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432" y="5949280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ОБЯЗАТЕЛЬНОЕ УЧАСТИЕ НАСТАВНИКОВ В ДЕМОЭКЗАМЕНАХ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432" y="6381328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АВТОГРАД - ЛИДЕР И ИСТОЧНИК ТЕХНОЛОГИЙ ОТРАСЛИ </a:t>
            </a:r>
            <a:r>
              <a:rPr lang="ru-RU" sz="1600" b="1">
                <a:solidFill>
                  <a:schemeClr val="tx1"/>
                </a:solidFill>
              </a:rPr>
              <a:t>В РЕГИОНЕ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475656" y="188640"/>
            <a:ext cx="7668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7 ШАГ: РАЗВИТИЕ ИНСТИТУТА НАСТАВНИЧЕСТВА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3038285-1C26-4E09-B10F-2F5D8B8CA561}"/>
              </a:ext>
            </a:extLst>
          </p:cNvPr>
          <p:cNvSpPr/>
          <p:nvPr/>
        </p:nvSpPr>
        <p:spPr>
          <a:xfrm>
            <a:off x="107504" y="378713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НАЛИЧИЕ ФУНКЦИИ ТЕХНОЛОГА – СУРПЕРКОМПЕТЕНТА И НАСТАВНИКА ДЛЯ НАСТАВНИКОВ</a:t>
            </a:r>
          </a:p>
        </p:txBody>
      </p:sp>
    </p:spTree>
    <p:extLst>
      <p:ext uri="{BB962C8B-B14F-4D97-AF65-F5344CB8AC3E}">
        <p14:creationId xmlns:p14="http://schemas.microsoft.com/office/powerpoint/2010/main" val="152198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571604" y="0"/>
            <a:ext cx="75003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КАДРОВАЯ ВОРОНКА ГК «АВТОГРАД» ПРИ РАБОТЕ С МОЛОДЕЖЬЮ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078090"/>
            <a:ext cx="8052312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УЧАСТНИКИ ПРОЕКТА «АКАДЕМИЯ АВТОТРАНСПОРТНОЙ МЕХАТРОНИКИ»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28" y="2798170"/>
            <a:ext cx="721027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АБИТУРИЕНТЫ СПО И ВПО ПРОФИЛЬНЫХ НАПРАВЛЕНИЙ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142118"/>
            <a:ext cx="6931147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 СПО И ВПО ПРОФИЛЬНЫХ НАПРАВЛЕНИЙ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18050"/>
            <a:ext cx="849694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ПРОФОРИЕНТАЦИОННЫЕ ЭКСКУРСИИ СО ШКОЛЬНИКАМИ «БИЛЕТ В БУДУЩЕЕ»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477772"/>
            <a:ext cx="6624735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ПРАКТИКАНТЫ + УЧАЩИЕСЯ + ДВИЖЕНИЕ «ПРОФЕССИОНАЛЫ»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03" y="4222238"/>
            <a:ext cx="588005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СТАЖЕРЫ НА ИСПЫТАТЕЛЬНЫЙ СРОК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4582278"/>
            <a:ext cx="5459886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 НА БЕССРОЧНЫХ ТРУД. ДОГОВОРАХ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8694" y="4942318"/>
            <a:ext cx="518559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ru-RU" b="1" dirty="0">
                <a:solidFill>
                  <a:schemeClr val="tx1"/>
                </a:solidFill>
              </a:rPr>
              <a:t>«АМБАССАДОРЫ» АВТОГРАДА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8585" y="5983403"/>
            <a:ext cx="3997280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ТЕХНОЛОГИ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1358010"/>
            <a:ext cx="8820472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ДЕТИ ДОШКОЛЬНОГО И ШКОЛЬНОГО ВОЗРАСТА, ДВИЖЕНИЕ «ОТЦЫ РОССИИ»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56100" y="6333706"/>
            <a:ext cx="3718222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ЛИДЕРЫ ОТРАСЛИ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438130"/>
            <a:ext cx="7776864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ШКОЛЬНИКИ «МОЯ ПЕРВАЯ ПРОФЕССИЯ» И «ПРОФЕССИОНАЛЫ» ЮНИОРЫ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68068" y="5638012"/>
            <a:ext cx="4278315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СОТРУДНИКИ - СТУДЕНТЫ ВПО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8973" y="5293027"/>
            <a:ext cx="4536504" cy="257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ПРОФЕССИОНАЛЬНЫЕ НАСТАВНИКИ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9" y="3862198"/>
            <a:ext cx="6300026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 НА СРОЧНЫХ ТРУДОВЫХ ДОГОВОРАХ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2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571604" y="0"/>
            <a:ext cx="75003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ПРИНЦИП РАБОТЫ КАДРОВОЙ ВОРОНКИ </a:t>
            </a:r>
            <a:br>
              <a:rPr lang="ru-RU" sz="3200" dirty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ГК «АВТОГРАД»</a:t>
            </a:r>
          </a:p>
        </p:txBody>
      </p:sp>
      <p:sp>
        <p:nvSpPr>
          <p:cNvPr id="2" name="Трапеция 1"/>
          <p:cNvSpPr/>
          <p:nvPr/>
        </p:nvSpPr>
        <p:spPr>
          <a:xfrm rot="10800000">
            <a:off x="2843808" y="2204863"/>
            <a:ext cx="3384376" cy="4248472"/>
          </a:xfrm>
          <a:prstGeom prst="trapezoid">
            <a:avLst>
              <a:gd name="adj" fmla="val 37922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рапеция 21"/>
          <p:cNvSpPr/>
          <p:nvPr/>
        </p:nvSpPr>
        <p:spPr>
          <a:xfrm>
            <a:off x="5508104" y="2204864"/>
            <a:ext cx="3384376" cy="4248472"/>
          </a:xfrm>
          <a:prstGeom prst="trapezoid">
            <a:avLst>
              <a:gd name="adj" fmla="val 3792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Трапеция 22"/>
          <p:cNvSpPr/>
          <p:nvPr/>
        </p:nvSpPr>
        <p:spPr>
          <a:xfrm>
            <a:off x="179512" y="2204864"/>
            <a:ext cx="3384376" cy="4248472"/>
          </a:xfrm>
          <a:prstGeom prst="trapezoid">
            <a:avLst>
              <a:gd name="adj" fmla="val 3792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15567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КАДРЫ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15567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КОМПЕТЕНЦИИ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15567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МОТИВАЦИЯ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ОРГАНАМИ ИСПОЛНИТЕЛЬНОЙ ВЛАСТИ ТЮМЕНСКОЙ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ОБОРУДОВАНИЕ МАСТРЕРСКОЙ И УЧЕБНЫХ КЛАССОВ САМЫМ СОВРЕМЕННЫМ ИНСТРУМЕНТОМ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ГАПОУ ТО «ТКТТС» ЗАПУСТИЛ НОВУЮ СПЕЦИАЛЬНОСТЬ 23.02.05 «Эксплуатация транспортного электрооборудования и автоматики (по видам транспорта, за исключением водного)»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ПОМОЩЬ АВТОГРАДА В СОСТАВЛЕНИИ УЧЕБНОГО ПЛАНА И ПОДБОРЕ УЧЕБНОГО МАТЕРИАЛА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2016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ВКЛЮЧЕНИЕ ДИСЦИПЛИН В СМЕЖНЫЕ СПЕЦИАЛЬНОСТИ И ВЫДЕЛЕНИЕ ДОПОЛНИТЕЛЬНОГО ПРЕПОДАВАТЕЛЬСКОГО СОСТАВА НА РЕАЛИЗАЦИЮ ЭТОГО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ipokryshkin\Downloads\Диагно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6" y="1412776"/>
            <a:ext cx="3995460" cy="26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pokryshkin\Pictures\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26990"/>
            <a:ext cx="3552076" cy="26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2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СОЗДАНИЕ УЧЕБНЫХ ДИСЦИПЛИН ПО КУЗОВНОМУ РЕМОНТУ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ГАПОУ ТО «ТКТТС» ЗАПУСТИЛ НОВУЮ МАСТЕРСКУЮ ПО КУЗОВНОМУ РЕМОНТУ, ОБОРУДОВАННУЮ САМЫМ СОВРЕМЕННЫМ ИНСТРУМЕНТОМ И ОБОРУДОВАНИЕМ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ПОМОЩЬ АВТОГРАДА В СОСТАВЛЕНИИ УЧЕБНОГО ПЛАНА И ПОИСКЕ 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2020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ВКЛЮЧЕНИЕ ДИСЦИПЛИН В ДЕЙСТВУЮЩИЕ СПЕЦИАЛЬНОСТИ И ВЫДЕЛЕНИЕ ДОПОЛНИТЕЛЬНОГО ПРЕПОДАВАТЕЛЬСКОГО СОСТАВА НА РЕАЛИЗАЦИЮ ЭТОГО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4" name="Рисунок 6">
            <a:extLst>
              <a:ext uri="{FF2B5EF4-FFF2-40B4-BE49-F238E27FC236}">
                <a16:creationId xmlns:a16="http://schemas.microsoft.com/office/drawing/2014/main" xmlns="" id="{C26A9383-09D5-49E2-9565-469D69ABB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716016" cy="26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7">
            <a:extLst>
              <a:ext uri="{FF2B5EF4-FFF2-40B4-BE49-F238E27FC236}">
                <a16:creationId xmlns:a16="http://schemas.microsoft.com/office/drawing/2014/main" xmlns="" id="{F0EA40D1-4EC3-447C-BD68-B554160F57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89" y="1556792"/>
            <a:ext cx="4010881" cy="26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xmlns="" id="{8DB372A1-5FB1-4B29-9734-4C71545E6F44}"/>
              </a:ext>
            </a:extLst>
          </p:cNvPr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ОРГАНАМИ ИСПОЛНИТЕЛЬНОЙ ВЛАСТИ ТЮМЕНСКОЙ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2253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СОЗДАНИЕ УЧЕБНЫХ ДИСЦИПЛИН ПО ЭЛЕКТРОМОБИЛЮ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ГАПОУ ТО «ТКТТС» - ОДИН ИЗ ПЕРВЫХ КОЛЛЕДЖЕЙ В СТРАНЕ, ПОЛУЧИВШИЙ НОВЫЙ ЭЛЕКТРОМОБИЛЬ В УЧЕБНЫХ ЦЕЛЯХ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ОБОРУДОВАНИЕ СПЕЦИАЛЬНОЙ МАСТЕРСКОЙ ДЛЯ РАБОТЫ С ЭЛЕКТРОМОБИЛЕМ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2021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ВКЛЮЧЕНИЕ ДИСЦИПЛИН В ДЕЙСТВУЮЩИЕ СПЕЦИАЛЬНОСТИ И ВЫДЕЛЕНИЕ ПРЕПОДАВАТЕЛЬСКОГО СОСТАВА НА РЕАЛИЗАЦИЮ ЭТОГО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Рисунок 6">
            <a:extLst>
              <a:ext uri="{FF2B5EF4-FFF2-40B4-BE49-F238E27FC236}">
                <a16:creationId xmlns:a16="http://schemas.microsoft.com/office/drawing/2014/main" xmlns="" id="{9055199D-D0D2-4E5F-9F5B-FCD3AA938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" y="1566978"/>
            <a:ext cx="5255567" cy="25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>
            <a:extLst>
              <a:ext uri="{FF2B5EF4-FFF2-40B4-BE49-F238E27FC236}">
                <a16:creationId xmlns:a16="http://schemas.microsoft.com/office/drawing/2014/main" xmlns="" id="{3734A318-1EFB-4741-B01D-1A4339CFF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71" y="1556792"/>
            <a:ext cx="3616325" cy="26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xmlns="" id="{40B40E66-10FC-4658-8ACB-0CB678C2B784}"/>
              </a:ext>
            </a:extLst>
          </p:cNvPr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ОРГАНАМИ ИСПОЛНИТЕЛЬНОЙ ВЛАСТИ ТЮМЕНСКОЙ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904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2782" y="4689140"/>
            <a:ext cx="8795318" cy="756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ИНТЕГРАЦИЯ НАСТАВНИКОВ АВТОГРАДА В СОСТАВ РУКОВОДИТЕЛЕЙ ВКР, ЭКПЕРТОВ ДЕМОЭКЗАМЕНОВ И КОНКУРСНЫХ ДВИЖЕНИЙ ПОЗВОЛИЛО ОБЕСПЕЧИТЬ РЕГУЛЯРНУЮ ОБРАТНУЮ СВЯЗЬ ПО КАЧЕСТВУ УЧЕБНОЙ ПРОГРАММЫ КОЛЛЕКТИВАМ СПО И ВПО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517232"/>
            <a:ext cx="879531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ИНТЕГРАЦИЯ ЭКСПЕРТОВ АВТОГРАДА В ПРЕПОДАВАТЕЛЬСКИЙ СОСТАВ СПО И ВПО ПОЗВОЛЯЕТ БЫТЬ ИСТОЧИКОМ САМЫХ СОВРЕМЕННЫХ ТЕХНОЛОГИЙ ДЛЯ РЕГИОНА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14908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4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ЕДИНАЯ ЭКОСИСТЕМА РАБОТОДАТЕЛЕЙ, СПО И ВУЗА ПОЗВОЛЯЕТ КАЧЕСТВЕННО ОБУЧАТЬ, ОПЕРАТИВНО ВЫЯВЛЯТЬ И ТРУДОУСТРАИВАТЬ СТУДЕНТОВ СРАЗУ, НЕ ДОЖИДАЯСЬ ИХ ВЫПУСКА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ipokryshkin\Pictures\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2629"/>
          <a:stretch/>
        </p:blipFill>
        <p:spPr bwMode="auto">
          <a:xfrm>
            <a:off x="2069330" y="1484784"/>
            <a:ext cx="4662910" cy="25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82408CE6-7B7F-4089-84EB-ED5A070D46CD}"/>
              </a:ext>
            </a:extLst>
          </p:cNvPr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ОРГАНАМИ ИСПОЛНИТЕЛЬНОЙ ВЛАСТИ ТЮМЕНСКОЙ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6046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/>
          <p:cNvSpPr txBox="1">
            <a:spLocks/>
          </p:cNvSpPr>
          <p:nvPr/>
        </p:nvSpPr>
        <p:spPr bwMode="auto">
          <a:xfrm>
            <a:off x="1115616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ТРУДОУСТРОЕНО НА ВРЕМЕННЫЕ РАБОЧИЕ МЕСТА В ГК «АВТОГРАД» В 2023 ГОДУ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BED214F-8DA4-4F29-BC58-FB90C7B75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173411"/>
              </p:ext>
            </p:extLst>
          </p:nvPr>
        </p:nvGraphicFramePr>
        <p:xfrm>
          <a:off x="918642" y="908720"/>
          <a:ext cx="734481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63788" y="6381328"/>
            <a:ext cx="66806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ИТОГО - 40 ЧЕЛОВЕК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563788" y="6381328"/>
            <a:ext cx="66806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ИТОГО - 76 ЧЕЛОВЕК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871C3839-2657-4E7D-B21F-48476B8C2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49255"/>
              </p:ext>
            </p:extLst>
          </p:nvPr>
        </p:nvGraphicFramePr>
        <p:xfrm>
          <a:off x="899592" y="980728"/>
          <a:ext cx="7488832" cy="541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 bwMode="auto">
          <a:xfrm>
            <a:off x="1115616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ТРУДОУСТРОЕНО НА ПОСТОЯННЫЕ РАБОЧИЕ МЕСТА В ГК «АВТОГРАД»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176630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/>
          <p:cNvSpPr txBox="1">
            <a:spLocks/>
          </p:cNvSpPr>
          <p:nvPr/>
        </p:nvSpPr>
        <p:spPr bwMode="auto">
          <a:xfrm>
            <a:off x="1115616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ТРУДОУСТРОЕНО НА ПОСТОЯННУЮ ОСНОВУ В </a:t>
            </a:r>
            <a:br>
              <a:rPr lang="ru-RU" sz="3200" dirty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ГК «АВТОГРАД» В 2023 ГОДУ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51EC008-6925-46D0-8F88-732E11F59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980663"/>
              </p:ext>
            </p:extLst>
          </p:nvPr>
        </p:nvGraphicFramePr>
        <p:xfrm>
          <a:off x="467545" y="1556792"/>
          <a:ext cx="84605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347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ipokryshkin\Pictures\1\depositphotos_12630371-stock-photo-3d-business-man-showing-thumbs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7117517" y="701722"/>
            <a:ext cx="319523" cy="63904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6" y="-12481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152003" y="66856"/>
            <a:ext cx="7380436" cy="69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СТРУКТУРА НАЙМА В ГК «АВТОГРАД»</a:t>
            </a:r>
          </a:p>
        </p:txBody>
      </p:sp>
      <p:pic>
        <p:nvPicPr>
          <p:cNvPr id="8" name="Picture 3" descr="C:\Users\ipokryshkin\Pictures\1\depositphotos_12630371-stock-photo-3d-business-man-showing-thumbs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1732197" y="673692"/>
            <a:ext cx="319523" cy="6390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6302" y="1303712"/>
            <a:ext cx="2064515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СЛУЖБА ПЕРСОНАЛА</a:t>
            </a:r>
          </a:p>
        </p:txBody>
      </p:sp>
      <p:pic>
        <p:nvPicPr>
          <p:cNvPr id="12" name="Picture 3" descr="C:\Users\ipokryshkin\Pictures\1\depositphotos_12630371-stock-photo-3d-business-man-showing-thumbs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4356434" y="673692"/>
            <a:ext cx="319523" cy="6390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84169" y="1303712"/>
            <a:ext cx="2448271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КОРПОРАТИВНЫЙ УЧЕБНЫЙ ЦЕНТР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873" y="1312738"/>
            <a:ext cx="2193218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САМОСТОЯТЕЛЬНЫЙ ПОИСК РУКОВОДИТЕЛЯМИ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763232" y="1991454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164289" y="1988840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355521" y="1997866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577" y="2276872"/>
            <a:ext cx="2260967" cy="463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БЕРЕМ ВСЕХ НА КАСТИНГ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84169" y="2276872"/>
            <a:ext cx="2448271" cy="463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ВЫРАЩИВАЕМ СПЕЦИАЛИСТА САМИ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7865" y="2285898"/>
            <a:ext cx="2304257" cy="463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ГОНЯЕМСЯ ЗА ЛУЧШИМИ ГОЛОВАМИ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1763688" y="6023902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7164745" y="6021288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355977" y="6030314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6033" y="6309320"/>
            <a:ext cx="2260967" cy="4639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НИЗКАЯ КОНВЕРСИЯ ОТБОРА 6%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84625" y="6309320"/>
            <a:ext cx="2448271" cy="4639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ВЫСОКАЯ КОНВЕРСИЯ ОТБОРА 84%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48321" y="6318346"/>
            <a:ext cx="2304257" cy="4639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НИЗКАЯ КОНВЕРСИЯ ОТБОРА 10%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1763231" y="2812513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7164288" y="2809899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4355520" y="281892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3097931"/>
            <a:ext cx="226096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ИЩЕМ ГОТОВЫХ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1. САЙТЫ ПО ПОИСКУ РАБОТЫ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2. ЛИЧНЫЕ ОБРАЩЕНИЯ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3. ЦЕНТР ЗАНЯТОСТИ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84168" y="3097931"/>
            <a:ext cx="2448271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ИЩЕМ УЧЕНИКОВ СРЕДИ МОЛОДЕЖИ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1. СТУДЕНТЫ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2. ВЫПУСКНИКИ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47864" y="3106957"/>
            <a:ext cx="230425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ИЩЕМ СУПЕРПРОФЕССИОНАЛОВ 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1. САЙТЫ ПО ПОИСКУ РАБОТЫ 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(ИЩЕМ ПРОФЕССИОНАЛОВ)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2. ЧЕРЕЗ ЗНАКОМЫХ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6033" y="5238226"/>
            <a:ext cx="230440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ТРУДОУСТРОЕНО: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 21 ЧЕЛОВЕК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 2023 г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5576" y="4293086"/>
            <a:ext cx="7744612" cy="614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СЛУЖБА ПЕРОСНАЛА: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ОРГАНИЗАЦИЯ КАСТИНГА И 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КООРДИНАЦИЯ ПОСЛЕДОВАТЕЛЬНЫХ СОБЕСЕДОВАНИЙ СО ВСЕМИ СМЕЖНЫМИ СЛУЖБАМИ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1732654" y="404567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4325857" y="4043061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7133254" y="4043061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1732197" y="4981779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4325400" y="497916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7132797" y="497916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6C4B1E1-4A63-4D72-813F-4ED9D562BAF7}"/>
              </a:ext>
            </a:extLst>
          </p:cNvPr>
          <p:cNvSpPr/>
          <p:nvPr/>
        </p:nvSpPr>
        <p:spPr>
          <a:xfrm>
            <a:off x="3342995" y="5264473"/>
            <a:ext cx="226051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ТРУДОУСТРОЕНО: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 8 ЧЕЛОВЕК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  2023 г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4AF195C-D9B0-4CFE-83AF-46C51A4BB23F}"/>
              </a:ext>
            </a:extLst>
          </p:cNvPr>
          <p:cNvSpPr/>
          <p:nvPr/>
        </p:nvSpPr>
        <p:spPr>
          <a:xfrm>
            <a:off x="6084167" y="5252706"/>
            <a:ext cx="2448271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ТРУДОУСТРОЕНО: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 116 ЧЕЛОВЕК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  2023 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683701-66DB-4D60-AD73-5E3C55BD7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31" y="673692"/>
            <a:ext cx="831427" cy="6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8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ipokryshkin\Pictures\Соглашение с сотрудником\Партнер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254" y="1163854"/>
            <a:ext cx="7929563" cy="5286375"/>
          </a:xfrm>
          <a:prstGeom prst="rect">
            <a:avLst/>
          </a:prstGeom>
          <a:noFill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 bwMode="auto">
          <a:xfrm>
            <a:off x="2339628" y="-1563"/>
            <a:ext cx="6804372" cy="101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КТО И КАК НАМ ПОМОГАЕТ: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1412776"/>
            <a:ext cx="8820597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ДЕПАРТАМЕНТ ТРУДА И ЗАН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Я</a:t>
            </a:r>
            <a:r>
              <a:rPr lang="ru-RU" b="1" dirty="0">
                <a:solidFill>
                  <a:schemeClr val="tx1"/>
                </a:solidFill>
              </a:rPr>
              <a:t>ТОСТИ НАСЕЛЕНИ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Я</a:t>
            </a:r>
            <a:r>
              <a:rPr lang="ru-RU" b="1" dirty="0">
                <a:solidFill>
                  <a:schemeClr val="tx1"/>
                </a:solidFill>
              </a:rPr>
              <a:t> ТЮМЕНСКОЙ ОБЛАСТИ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КОНКУРСНОЕ ДВИЖЕНИЕ «ПРОФЕССИОНАЛЫ» - ОСНОВА ПАРТНЕРСТВА С СПО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17676"/>
            <a:ext cx="8820597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ДЕПАРТАМЕНТ ОБРАЗОВАНИ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Я И НАУКИ </a:t>
            </a:r>
            <a:r>
              <a:rPr lang="ru-RU" b="1" dirty="0">
                <a:solidFill>
                  <a:schemeClr val="tx1"/>
                </a:solidFill>
              </a:rPr>
              <a:t>ТЮМЕНСКОЙ ОБЛАСТИ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КООРДИНАЦИ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Я ВЗАИМОДЕЙТСВИЯ С СПО И ПОДДЕРЖКА ЗАПРОСОВ РАБОТОДАТЕЛЕЙ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73016"/>
            <a:ext cx="8820597" cy="1064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ВСЕ ПРОФИЛЬНЫЕ СПО Г.ТЮМЕНИ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ПРОФЕССИИ ШКОЛЬНИКАМ, </a:t>
            </a:r>
            <a:r>
              <a:rPr lang="ru-RU" dirty="0">
                <a:solidFill>
                  <a:schemeClr val="tx1"/>
                </a:solidFill>
              </a:rPr>
              <a:t>ВСТРАИВАНИЕ ЭКСПЕРТОВ ОТРАСЛИ В УЧЕБНЫЙ ПРОЦЕСС И В 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ДЕМОНСТРАЦИОННЫЕ ЭКЗАМЕНЫ,</a:t>
            </a:r>
            <a:r>
              <a:rPr lang="ru-RU" dirty="0">
                <a:solidFill>
                  <a:schemeClr val="tx1"/>
                </a:solidFill>
              </a:rPr>
              <a:t> КОРРЕКТИРОВКА УЧЕБНЫХ ПРОГРАММ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09964"/>
            <a:ext cx="8820597" cy="663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ИНСТИТУТ ТРАНСПОРТА ТИУ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ПОМОЩЬ В ПОЛУЧЕНИЕ ВЫСШЕГО ОБРАЗОВАНИ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Я ДЛЯ ВЫПУСКНИКОВ ССУЗОВ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837756"/>
            <a:ext cx="8820597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ЦОПП ТЮМЕНСКОЙ ОБЛАСТИ И «СОВЕТ НАДЕЖНЫХ ОТЦОВ»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ОРГАНИЗАЦИ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Я ПРОФОРИЕНТАЦИОННЫХ ЭКСКУРСИЙ ДЛЯ ШКОЛЬНИКОВ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150124"/>
            <a:ext cx="8820597" cy="663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ПРОФИЛЬНЫЕ ПАРТНЕРЫ – РАБОТОДАТЕЛИ ОТРАСЛИ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ПОМОЩЬ В ОБУЧЕНИИ, ПРАКТИКЕ И ТРУДОУСТРОЙСТВЕ СТУДЕНТОВ И ВЫПУСКНИКОВ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430044"/>
            <a:ext cx="8820597" cy="663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ИНСТИТУТ ДОПОЛНИТЕЛЬНОГО И ДИСТАНЦИОННОГО ОБРАЗОВАНИ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Я</a:t>
            </a:r>
            <a:r>
              <a:rPr lang="ru-RU" b="1" dirty="0">
                <a:solidFill>
                  <a:schemeClr val="tx1"/>
                </a:solidFill>
              </a:rPr>
              <a:t> ТИУ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ОРГАНИЗАЦИ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Я ДОПОЛНИТЕЛЬНОГО</a:t>
            </a:r>
            <a:r>
              <a:rPr lang="ru-RU" dirty="0">
                <a:solidFill>
                  <a:schemeClr val="tx1"/>
                </a:solidFill>
              </a:rPr>
              <a:t> ОБРАЗОВАНИ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Я ДЛЯ НАСТАВНИКОВ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Users\ipokryshkin\Pictures\Соглашение с сотрудником\Салмин А.П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855543"/>
            <a:ext cx="3960440" cy="5597793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18584" y="867462"/>
            <a:ext cx="3753415" cy="55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/>
              <a:t>Президент </a:t>
            </a:r>
          </a:p>
          <a:p>
            <a:pPr algn="ctr"/>
            <a:r>
              <a:rPr lang="ru-RU" sz="2600" b="1" dirty="0"/>
              <a:t>ГК «Автоград»</a:t>
            </a:r>
            <a:br>
              <a:rPr lang="ru-RU" sz="2600" b="1" dirty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Салмин Алексей</a:t>
            </a:r>
            <a:br>
              <a:rPr lang="ru-RU" sz="2600" b="1" dirty="0"/>
            </a:br>
            <a:r>
              <a:rPr lang="ru-RU" sz="2600" b="1" dirty="0"/>
              <a:t>Павлович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339628" y="-1563"/>
            <a:ext cx="6804372" cy="7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ИДЕЙНЫЙ ВДОХНОВИТЕЛЬ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6720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itle 3"/>
          <p:cNvSpPr txBox="1">
            <a:spLocks/>
          </p:cNvSpPr>
          <p:nvPr/>
        </p:nvSpPr>
        <p:spPr bwMode="auto">
          <a:xfrm>
            <a:off x="1475656" y="2420888"/>
            <a:ext cx="655272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Impact" pitchFamily="34" charset="0"/>
              </a:rPr>
              <a:t>СПАСИБО ЗА ВНИМАНИЕ!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 descr="набор элементы_curv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214313"/>
              <a:ext cx="1747838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0417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565151" y="10840"/>
            <a:ext cx="7500388" cy="14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УЧЕБНЫЙ ЦЕНТР. СЕМЬ ШАГОВ СИСТЕМЫ РЕКРУТИНГА,  ТРУДОУСТРОЙСТВА И АДАПТАЦИИ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1" y="1988840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tx1"/>
                </a:solidFill>
              </a:rPr>
              <a:t>1: ПРОФОРИЕНТАЦИОННАЯ РАБОТА - 5 000 ШКОЛЬНИКОВ </a:t>
            </a:r>
            <a:br>
              <a:rPr lang="ru-RU" sz="1500" b="1" dirty="0">
                <a:solidFill>
                  <a:schemeClr val="tx1"/>
                </a:solidFill>
              </a:rPr>
            </a:br>
            <a:r>
              <a:rPr lang="ru-RU" sz="1500" b="1" dirty="0">
                <a:solidFill>
                  <a:schemeClr val="tx1"/>
                </a:solidFill>
              </a:rPr>
              <a:t>Задача: повышение конкурса на профильные направления подготовки </a:t>
            </a:r>
            <a:r>
              <a:rPr lang="ru-RU" sz="1500" b="1" cap="small" dirty="0">
                <a:solidFill>
                  <a:schemeClr val="tx1"/>
                </a:solidFill>
              </a:rPr>
              <a:t>в </a:t>
            </a:r>
            <a:r>
              <a:rPr lang="ru-RU" sz="1500" b="1" dirty="0">
                <a:solidFill>
                  <a:schemeClr val="tx1"/>
                </a:solidFill>
              </a:rPr>
              <a:t>СПО и ВУЗАХ</a:t>
            </a:r>
          </a:p>
          <a:p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2: ОБУЧЕНИЕ ПРОФИЛЬНЫХ СТУДЕНТОВ. ИНТЕГРАЦИЯ В УЧЕБНЫЙ ПРОЦЕСС - 470 СТУДЕНТОВ</a:t>
            </a:r>
            <a:br>
              <a:rPr lang="ru-RU" sz="1500" b="1" dirty="0">
                <a:solidFill>
                  <a:schemeClr val="tx1"/>
                </a:solidFill>
              </a:rPr>
            </a:br>
            <a:r>
              <a:rPr lang="ru-RU" sz="1500" b="1" dirty="0">
                <a:solidFill>
                  <a:schemeClr val="tx1"/>
                </a:solidFill>
              </a:rPr>
              <a:t>Задача: снизить срок адаптации рекрутов</a:t>
            </a:r>
            <a:br>
              <a:rPr lang="ru-RU" sz="1500" b="1" dirty="0">
                <a:solidFill>
                  <a:schemeClr val="tx1"/>
                </a:solidFill>
              </a:rPr>
            </a:br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3: ОТБОР ОБУЧАЮЩИХСЯ И РЕКРУТИНГ - 116 СОТРУДНИКОВ 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Задача: снизить текучесть кадров за счет качественного отсева рекрутов </a:t>
            </a:r>
            <a:br>
              <a:rPr lang="ru-RU" sz="1500" b="1" dirty="0">
                <a:solidFill>
                  <a:schemeClr val="tx1"/>
                </a:solidFill>
              </a:rPr>
            </a:br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4: ПОДДЕРЖАНИЕ МОТИВАЦИИ КАДРОВОГО РЕЗЕРВА - 76 ЧЕЛ. ПОСТОЯННОЕ ТРУДОУСТРОЙСТВО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Задача: удержать мотивированных рекрутов до постоянного трудоустройства</a:t>
            </a:r>
            <a:br>
              <a:rPr lang="ru-RU" sz="1500" b="1" dirty="0">
                <a:solidFill>
                  <a:schemeClr val="tx1"/>
                </a:solidFill>
              </a:rPr>
            </a:br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5: РАЗВИТИЕ КАДРОВОГО РЕЗЕРВА – БАЗОВАЯ КАФЕДРА ТИУ 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Задача: развить у рекрутов базовый минимум навыков еще до трудоустройства</a:t>
            </a:r>
            <a:br>
              <a:rPr lang="ru-RU" sz="1500" b="1" dirty="0">
                <a:solidFill>
                  <a:schemeClr val="tx1"/>
                </a:solidFill>
              </a:rPr>
            </a:br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6: СОПРОВОЖДЕНИЕ ДО И ПОСЛЕ ТРУДОУСТРОЙСТВА – ДОПОЛНИТЕЛЬНО 35 РАБОТОДАТЕЛЕЙ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Задача: снизить потери рекрутов по коммуникативным причинам</a:t>
            </a:r>
            <a:br>
              <a:rPr lang="ru-RU" sz="1500" b="1" dirty="0">
                <a:solidFill>
                  <a:schemeClr val="tx1"/>
                </a:solidFill>
              </a:rPr>
            </a:br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7: РАЗВИТИЕ ИНСТИТУТА НАСТАВНИЧЕСТВА - ДОПОЛНИТЕЛЬНЫЕ КОМПЕТЕНЦИИ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Задача: развить технологическое лидерство за счет преемственности лучших практик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9F84652-358F-4CDC-AF00-422C470FABF6}"/>
              </a:ext>
            </a:extLst>
          </p:cNvPr>
          <p:cNvSpPr/>
          <p:nvPr/>
        </p:nvSpPr>
        <p:spPr>
          <a:xfrm>
            <a:off x="251520" y="1556792"/>
            <a:ext cx="86409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ЦЕЛЬ: </a:t>
            </a:r>
            <a:r>
              <a:rPr lang="ru-RU" sz="1500" b="1" dirty="0">
                <a:solidFill>
                  <a:schemeClr val="tx1"/>
                </a:solidFill>
              </a:rPr>
              <a:t>ОБЕСПЕЧИТЬ</a:t>
            </a:r>
            <a:r>
              <a:rPr lang="ru-RU" sz="1600" b="1" dirty="0">
                <a:solidFill>
                  <a:schemeClr val="tx1"/>
                </a:solidFill>
              </a:rPr>
              <a:t> КАДРОВЫЙ СУВЕРЕНИТЕТ И ТЕХНОЛОГИЧЕСКОЕ ЛИДЕРСТВО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ГК «АВТОГРАД»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4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1 ШАГ: ПРОФОРИЕНТАЦИОННАЯ РАБОТА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070" y="645333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КОНКУРС 2013 = НЕДОБОР, КОНКУРС 2024 = БОЛЕЕ 16 ЧЕЛОВЕК НА МЕСТО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070" y="5885172"/>
            <a:ext cx="8928992" cy="488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ТРАНСФЕР МОТИВИРОВАННЫХ ШКОЛЬНИКОВ В ПРОФИЛЬНЫЕ СПО НА ПОЛУЧЕНИЕ ПЕРВОЙ РАБОЧЕЙ ПРОФЕСИИ, ПЛАН = БОЛЕЕ 200 ЧЕЛОВЕК В ГОД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69" y="4759119"/>
            <a:ext cx="8928992" cy="630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ОРГАНИЗАЦИЯ С ЦОПП ЭКСКУРСИЙ СО ШКОЛЬНИКАМИ В ПРОЕКТЕ «БИЛЕТ В БУДУЩЕЕ» - 5000 ЧЕЛ В ГОД. РЕГУЛЯРНЫЕ ЭКСКУРСИИ ДЛЯ ВСЕХ ПРОФИЛЬНЫХ ПЕРВОКУРСНИКОВ ГОРОДА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ipokryshkin\Pictures\Экскур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28" y="759469"/>
            <a:ext cx="4667328" cy="35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0465" y="4339873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УЧАСТИЕ В ОБЩЕСТВЕННОМ ДВИЖЕНИИ «ОТЦЫ РОССИИ» ВОСПИТАНИЕ ДОШКОЛЬНИКОВ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DE95220-081D-4230-80FD-D41BF8C88431}"/>
              </a:ext>
            </a:extLst>
          </p:cNvPr>
          <p:cNvSpPr/>
          <p:nvPr/>
        </p:nvSpPr>
        <p:spPr>
          <a:xfrm>
            <a:off x="90465" y="545802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ПРОЕКТ «АКАДЕМИЯ АВТОТРАНСПОРТНОЙ МЕХАТРОНИКИ» И «ПРОФЕССИОНАЛЫ» ЮНИОРЫ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3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УК\0\1 МОИ ОБЯЗАННОСТИ\Для Салмина Алексея Павловича\Взаимодействие с ВУЗами\Совместные проекты с Департаментом труда и занятости\WSR 5\WSR фото\IMG_2461.JPG"/>
          <p:cNvPicPr>
            <a:picLocks noChangeAspect="1" noChangeArrowheads="1"/>
          </p:cNvPicPr>
          <p:nvPr/>
        </p:nvPicPr>
        <p:blipFill rotWithShape="1">
          <a:blip r:embed="rId3" cstate="print"/>
          <a:srcRect l="5926" b="13169"/>
          <a:stretch/>
        </p:blipFill>
        <p:spPr bwMode="auto">
          <a:xfrm>
            <a:off x="4716016" y="1268760"/>
            <a:ext cx="4368801" cy="302433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06073" y="136152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4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УК\0\1 МОИ ОБЯЗАННОСТИ\Для Салмина Алексея Павловича\Взаимодействие с ВУЗами\Совместные проекты с Департаментом труда и занятости\WSR 5\WSR фото\IMG_2871.JPG"/>
          <p:cNvPicPr>
            <a:picLocks noChangeAspect="1" noChangeArrowheads="1"/>
          </p:cNvPicPr>
          <p:nvPr/>
        </p:nvPicPr>
        <p:blipFill rotWithShape="1">
          <a:blip r:embed="rId5" cstate="print"/>
          <a:srcRect l="13893" t="17688" r="10898" b="14192"/>
          <a:stretch/>
        </p:blipFill>
        <p:spPr bwMode="auto">
          <a:xfrm>
            <a:off x="107504" y="1268761"/>
            <a:ext cx="4424320" cy="3005604"/>
          </a:xfrm>
          <a:prstGeom prst="rect">
            <a:avLst/>
          </a:prstGeom>
          <a:noFill/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043608" y="-27384"/>
            <a:ext cx="81003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2 ШАГ: ОБУЧЕНИЕ ПРОФИЛЬНЫХ СТУДЕНТОВ.</a:t>
            </a:r>
          </a:p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ИНТЕГРАЦИЯ В УЧЕБНЫЙ ПРОЦЕСС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5" y="5402187"/>
            <a:ext cx="8977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ВОВЛЕЧЕНИЕ В ПРОЦЕСС ОБУЧЕНИЯ ЛУЧШИХ СПЕЦИАЛИСТОВ ОТРАСЛИ + 33 ЭКСПЕРТА В ГОД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5" y="4358071"/>
            <a:ext cx="8977312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БЛАГОДАРЯ ДВИЖЕНИЮ «ПРОФЕССИОНАЛЫ» В УЧЕБНЫЕ ЗАВЕДЕНИЯ ПРЕПОДАВАТЕЛЯМИ ПО СОВМЕСТИТЕЛЬСТВУ ПРИНЯТО ЭКСПЕРТОВ АВТОГРАДА В 2024 – 2025 УЧЕБНОМ ГОДУ = 15 ЧЕЛОВЕК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5042147"/>
            <a:ext cx="8977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ОБУЧЕНИЕ ПРОФИЛЬНЫХ СТУДЕНТОВ В УЧЕБНОМ ЦЕНТРЕ АВТОГРАДА = 470 ЧЕЛ ЕЖЕГОДНО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36152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2013 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5" y="5762227"/>
            <a:ext cx="8977312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УЧАСТИЕ В ОРГАНИЗАЦИИ И ПРОВЕДЕНИИ ДЕМОЭКЗАМЕНОВ И КОНКУРСНОГО ДВИЖЕНИЯ «ПРОФЕССИОНАЛЫ» (70 ЭКСПЕРТОВ ДЕМОЭКЗАМЕНА ИЗ СОСТАВА НАСТАВНИКОВ АВТОГРАДА)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6453336"/>
            <a:ext cx="8977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СРОК АДАПТАЦИИ СНИЖЕН С 3-Х МЕСЯЦЕВ В 2013 ДО 2-Х НЕДЕЛЬ В 2024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8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3 ШАГ: ОТБОР ОБУЧАЮЩИХСЯ И РЕКРУТИНГ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021288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ВСЮ ИНФОРМАЦИЮ ПО СТУДЕНТАМ КОНСОЛИДИРУЕМ НА ВНУТРЕННЕМ ПОРТАЛЕ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5581340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НА КАЖДОГО ПРАКТИКАНТА ДВА МНЕНИЯ: ОТЗЫВ НАСТАВНИКА И ТЕХНОЛОГА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157192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ВО ВРЕМЯ ПРАКТИКИ КАЖДЫЙ СТУДЕНТ ЗАКРЕПЛЯЕТСЯ ЗА ЛУЧШИМ НАСТАВНИКОМ</a:t>
            </a:r>
          </a:p>
        </p:txBody>
      </p:sp>
      <p:pic>
        <p:nvPicPr>
          <p:cNvPr id="18" name="Picture 2" descr="C:\Users\ipokryshkin\Pictures\WSR\Студенты учатс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52" y="1199074"/>
            <a:ext cx="4054974" cy="27033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504" y="4725144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КОНТРОЛЬ МОТИВАЦИИ И РАБОТЫ СТУДЕНТОВ ВО ВРЕМЯ ОБУЧЕНИЯ. РЕКРУТИНГ ЛУЧШИХ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429309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ОБРАТНАЯ СВЯЗЬ ОТ ПЕРПОДАВАТЕЛЕЙ И КУРАТОРОВ. ОТЗЫВЫ НА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645333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ИЗ 470 ОТОБРАНО 116 ЧЕЛОВЕК, ТЕКУЧЕСТЬ КАДРОВ МЕНЕЕ 5%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D35574B-E9AF-46D5-AA71-CE82C09D04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687" b="13781"/>
          <a:stretch/>
        </p:blipFill>
        <p:spPr>
          <a:xfrm>
            <a:off x="4821588" y="1199074"/>
            <a:ext cx="3882904" cy="2703315"/>
          </a:xfrm>
          <a:prstGeom prst="rect">
            <a:avLst/>
          </a:prstGeom>
        </p:spPr>
      </p:pic>
      <p:sp>
        <p:nvSpPr>
          <p:cNvPr id="22" name="Знак запрета 19">
            <a:extLst>
              <a:ext uri="{FF2B5EF4-FFF2-40B4-BE49-F238E27FC236}">
                <a16:creationId xmlns:a16="http://schemas.microsoft.com/office/drawing/2014/main" xmlns="" id="{18341D70-F942-4AEB-876D-74DA6360EA34}"/>
              </a:ext>
            </a:extLst>
          </p:cNvPr>
          <p:cNvSpPr/>
          <p:nvPr/>
        </p:nvSpPr>
        <p:spPr>
          <a:xfrm>
            <a:off x="5453255" y="1279466"/>
            <a:ext cx="2619570" cy="2542529"/>
          </a:xfrm>
          <a:prstGeom prst="noSmoking">
            <a:avLst>
              <a:gd name="adj" fmla="val 8855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403648" y="0"/>
            <a:ext cx="77403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4 ШАГ: ПОДДЕРЖАНИЕ МОТИВАЦИИ КАДРОВОГО РЕЗЕРВА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79262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РЕГУЛЯРНО ФОРМИРУЕМ И ПОДАЕМ В ВУЗЫ И ССУЗЫ СПИСКИ ТАКИХ СТУДЕНТОВ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639314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ПО ИТОГУ РАБОТЫ ФИКСИРУЕМ ОБРАТНУЮ СВЯЗЬ ПО КАЖДОМУ СТУДЕНТУ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421516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КАЖДЫЙ СТУДЕНТ В РЕЗЕРВЕ МОЖЕТ ЗАРАБОТАТЬ ОФИЦИАЛЬНО СОВМЕЩАЯ С УЧЕБОЙ</a:t>
            </a:r>
          </a:p>
        </p:txBody>
      </p:sp>
      <p:pic>
        <p:nvPicPr>
          <p:cNvPr id="13" name="Picture 2" descr="C:\Users\ipokryshkin\Pictures\1\Сей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7372" y="692696"/>
            <a:ext cx="2742740" cy="324584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7504" y="5511310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ПОМОГАЕМ РЕШИТЬ ВОПРОСЫ С ЗАДОЛЖЕННОСТЯМИ В УЧЕБНОМ ЗАВЕДЕНИИ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56313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ОБУЧАЕМ ПРОХОЖДЕНИЮ КАСТИНГА. ФОРМИРУЕМ БАЗУ ВИДЕОРЕЗЮМЕ СТУДЕНТОВ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6120E1D-8290-43C9-BE99-15F0E4D3145C}"/>
              </a:ext>
            </a:extLst>
          </p:cNvPr>
          <p:cNvSpPr/>
          <p:nvPr/>
        </p:nvSpPr>
        <p:spPr>
          <a:xfrm>
            <a:off x="107504" y="3789040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ЛЕГКИЙ ВХОД В КОМПАНИЮ ЗА СЧЕТ СРОЧНЫХ ТРУДОВЫХ ДОГОВОРОВ (СЕЗОННАЯ РАБОТА)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6381328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76 ИЗ 116 СТУДЕНТОВ ТРУДОУСТРОЕНО НА ПОСТОЯННОЙ ОСНОВЕ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5 ШАГ: РАЗВИТИЕ КАДРОВОГО РЕЗЕРВА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648" y="5805264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УЧАСТИЕ АВТОГРАДА В ОБУЧЕНИИ И В ПРОЕКТНОЙ РАБОТЕ (БАЗОВАЯ КАФЕДРА ТИУ ИТ)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648" y="5085184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СОВМЕСТНЫЕ ЕЖЕГОДНЫЕ ВСТРЕЧИ АВТОГРАД + ВУЗ СО СТУДЕНТАМИ И ПРЕПОДАВАТЕЛЯМИ СПО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648" y="4725144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СОЗДАНИЕ ОБРАЗОВАТЕЛЬНЫХ ПРОГРАММ В УЧЕБНЫХ ЗАВЕДЕНИЯХ ПОД ЗАПРОСЫ АВТОГРАДА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576" y="6165304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ИЗ СТУДЕНТОВ ПРОЕКТА ФОРМИРУЕМ СПИСОК «АМБАССАДОРОВ КОМПАНИИ»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552728" cy="36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2576" y="5445224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ПОМОЩЬ ПРОФИЛЬНЫМ ВЫПУСКНИКАМ СПО ПОСТУПИТЬ В ПРОФИЛЬНЫЙ ВУЗ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6525344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ВЫПУСКНИКИ ОБЛАДАЮТ 5 И БОЛЕЕ ПРОФИЛЬНЫМИ КОМПЕТЕНЦИЯМИ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3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 txBox="1">
            <a:spLocks/>
          </p:cNvSpPr>
          <p:nvPr/>
        </p:nvSpPr>
        <p:spPr bwMode="auto">
          <a:xfrm>
            <a:off x="0" y="44624"/>
            <a:ext cx="9144001" cy="91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6 ШАГ: СОПРОВОЖДЕНИЕ РЕКРУТА</a:t>
            </a:r>
          </a:p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 ДО И ПОСЛЕ ТРУДОУСТРОЙСТВА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29309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АВТОГРАД - САМЫЙ КРУПНЫЙ РАБОТОДАТЕЛЬ В ОТРАСЛИ С ОГРОМНЫМ СПЕКТРОМ ВАКАНСИЙ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4725144"/>
            <a:ext cx="89289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ДОПОЛНИТЕЛЬНО 3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 ОРГАНИЗАЦИЙ – ПАРТНЕРОВ ПРОЕКТА ПРЕТЕНДУЮТ НА КАДРОВЫЙ РЕЗЕРВ. БОЛЬШАЯ ЧАСТЬ ИЗ НИХ ВЫСТУПАЮТ С ОТКРЫТЫМИ ЛЕКЦИЯМИ (33 ЭКСПЕРТА ОТРАСЛИ)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37363"/>
            <a:ext cx="5034006" cy="318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перфолента 13"/>
          <p:cNvSpPr/>
          <p:nvPr/>
        </p:nvSpPr>
        <p:spPr>
          <a:xfrm>
            <a:off x="6156176" y="14847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860032" y="198884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5012432" y="214124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355976" y="272330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923928" y="2307902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986318" y="1196752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2436788" y="141295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2846709" y="107755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3563888" y="105273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460404" y="32849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5422889" y="105273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5948542" y="16371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5858532" y="2780928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5192452" y="32849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3986318" y="301297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2267744" y="2113632"/>
            <a:ext cx="349064" cy="235248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7502" y="5805264"/>
            <a:ext cx="89289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СВОИХ НЕ БРОСАЕМ! ВЕДЕМ СПИСКИ. РЕКРУТЕРЫ ЛИЧНО СОПРОВОЖДАЮТ ЗВОНКАМИ ВЕСЬ ПРОЦЕСС ОТ ПРОФОРИЕНТАЦИИ ДО УСПЕШНОГО ОКОНЧАНИЯ ИСПЫТАТЕЛЬНОГО СРОКА РЕКРУТА</a:t>
            </a:r>
          </a:p>
        </p:txBody>
      </p:sp>
      <p:sp>
        <p:nvSpPr>
          <p:cNvPr id="33" name="Блок-схема: перфолента 32"/>
          <p:cNvSpPr/>
          <p:nvPr/>
        </p:nvSpPr>
        <p:spPr>
          <a:xfrm>
            <a:off x="6264188" y="2636912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7502" y="537321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ДОГОВОР С УЧЕБНЫМИ ЗАВЕДЕНИЯМИ О СОВМЕЩЕНИИ РАБОТЫ С УЧЕБОЙ ПО ГРАФИКУ 2/2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7502" y="6453336"/>
            <a:ext cx="89289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ЗАДАЧА ВЫПОЛНЕНА: ПРОЦЕНТ ЗАКРЕПЛ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Я</a:t>
            </a:r>
            <a:r>
              <a:rPr lang="ru-RU" sz="1600" b="1" dirty="0">
                <a:solidFill>
                  <a:schemeClr val="tx1"/>
                </a:solidFill>
              </a:rPr>
              <a:t>ЕМОСТИ НОВОБРАНЦЕВ - БОЛЕЕ 84%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41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1332</Words>
  <Application>Microsoft Office PowerPoint</Application>
  <PresentationFormat>Экран (4:3)</PresentationFormat>
  <Paragraphs>197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подготовки к участию представителей Тюменской области по компетенции «Автомеханика» в мировом чемпионате по профессиональному мастерству по стандартам WorldSkills в 2019 году в г. Казани.</dc:title>
  <dc:creator>Степанова Людмила Николаевна</dc:creator>
  <cp:lastModifiedBy>Иван Покрышкин</cp:lastModifiedBy>
  <cp:revision>470</cp:revision>
  <dcterms:created xsi:type="dcterms:W3CDTF">2015-12-16T09:29:33Z</dcterms:created>
  <dcterms:modified xsi:type="dcterms:W3CDTF">2025-02-07T05:20:31Z</dcterms:modified>
</cp:coreProperties>
</file>