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84" r:id="rId3"/>
    <p:sldId id="281" r:id="rId4"/>
    <p:sldId id="282" r:id="rId5"/>
    <p:sldId id="285" r:id="rId6"/>
    <p:sldId id="291" r:id="rId7"/>
    <p:sldId id="286" r:id="rId8"/>
    <p:sldId id="262" r:id="rId9"/>
    <p:sldId id="289" r:id="rId10"/>
    <p:sldId id="290" r:id="rId11"/>
    <p:sldId id="279" r:id="rId12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МТУ-6" initials="П" lastIdx="1" clrIdx="0">
    <p:extLst>
      <p:ext uri="{19B8F6BF-5375-455C-9EA6-DF929625EA0E}">
        <p15:presenceInfo xmlns:p15="http://schemas.microsoft.com/office/powerpoint/2012/main" userId="ПМТУ-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2CD4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22" autoAdjust="0"/>
    <p:restoredTop sz="96395" autoAdjust="0"/>
  </p:normalViewPr>
  <p:slideViewPr>
    <p:cSldViewPr snapToGrid="0">
      <p:cViewPr varScale="1">
        <p:scale>
          <a:sx n="82" d="100"/>
          <a:sy n="82" d="100"/>
        </p:scale>
        <p:origin x="9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78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46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12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90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11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1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9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37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113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45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768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FB4C-0A54-4EDE-A545-78651F1D9FEF}" type="datetimeFigureOut">
              <a:rPr lang="ru-RU" smtClean="0"/>
              <a:t>12.02.2025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A7F1D-BC65-4FBC-9E98-02A429AB78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862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499" y="427209"/>
            <a:ext cx="1981372" cy="148145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9185" y="2236123"/>
            <a:ext cx="9144000" cy="3250278"/>
          </a:xfrm>
          <a:effectLst>
            <a:glow rad="228600">
              <a:schemeClr val="accent5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  <a:br>
              <a:rPr lang="ru-RU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контрольно-надзорной деятельности </a:t>
            </a:r>
            <a:br>
              <a:rPr lang="ru-RU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</a:t>
            </a:r>
          </a:p>
        </p:txBody>
      </p:sp>
    </p:spTree>
    <p:extLst>
      <p:ext uri="{BB962C8B-B14F-4D97-AF65-F5344CB8AC3E}">
        <p14:creationId xmlns:p14="http://schemas.microsoft.com/office/powerpoint/2010/main" val="387448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548" y="432262"/>
            <a:ext cx="10396451" cy="139336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52.2.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31.07.2020 N 248-ФЗ </a:t>
            </a:r>
            <a:b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государственном контроле (надзоре) и муниципальном контроле в Российской Федерации»</a:t>
            </a:r>
            <a:r>
              <a:rPr lang="ru-RU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Профилактический визит по инициативе контролируемого лица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(введена ФЗ от 28.12.2024 №540-ФЗ)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32103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Профилактический визит по инициативе контролируемого лица может быть проведен по его заявлению, если такое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 относится к субъектам малого предпринимательства, является социально ориентированной некоммерческой организацией либо государственным или муниципальным учреждением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Контролируемое лицо подает заявление о проведении профилактического визита посредством единого портала государственных и муниципальных услуг или регионального портала государственных и муниципальных услуг. Контрольный (надзорный) орган рассматривает заявление в течение десяти рабочих дней и принимает решение о проведении профилактического визита либо об отказе в его проведении, о чем уведомляет контролируемое лицо.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81372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30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98" y="339029"/>
            <a:ext cx="1981372" cy="148145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3244" y="2975956"/>
            <a:ext cx="9842269" cy="1200329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7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46932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2105" y="2205865"/>
            <a:ext cx="3409950" cy="3415039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8756" y="365125"/>
            <a:ext cx="8835044" cy="1325563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федерального государственного метрологического контроля (надзора) должностные лица вправе проводить следующие виды профилактических и контрольных (надзорных) мероприятий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098" y="314090"/>
            <a:ext cx="1981372" cy="14814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0146" y="2752760"/>
            <a:ext cx="3657917" cy="2956051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3" name="Прямоугольник 2"/>
          <p:cNvSpPr/>
          <p:nvPr/>
        </p:nvSpPr>
        <p:spPr>
          <a:xfrm>
            <a:off x="1884372" y="5951413"/>
            <a:ext cx="9401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Без взаимодействия с контролируемым лицом проводится </a:t>
            </a:r>
            <a:r>
              <a:rPr lang="ru-RU" b="1" u="sng" dirty="0"/>
              <a:t>выездное обследование</a:t>
            </a:r>
            <a:r>
              <a:rPr lang="ru-RU" b="1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019406" y="1863827"/>
            <a:ext cx="29378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С взаимодействием</a:t>
            </a:r>
          </a:p>
          <a:p>
            <a:r>
              <a:rPr lang="ru-RU" b="1" dirty="0"/>
              <a:t> с контролируемым лицом </a:t>
            </a:r>
          </a:p>
        </p:txBody>
      </p:sp>
    </p:spTree>
    <p:extLst>
      <p:ext uri="{BB962C8B-B14F-4D97-AF65-F5344CB8AC3E}">
        <p14:creationId xmlns:p14="http://schemas.microsoft.com/office/powerpoint/2010/main" val="174006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7470" y="365125"/>
            <a:ext cx="906633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Сведения о проделанной профилактической работе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98" y="339029"/>
            <a:ext cx="1981372" cy="1481456"/>
          </a:xfrm>
          <a:prstGeom prst="rect">
            <a:avLst/>
          </a:prstGeom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126274"/>
              </p:ext>
            </p:extLst>
          </p:nvPr>
        </p:nvGraphicFramePr>
        <p:xfrm>
          <a:off x="232756" y="1986738"/>
          <a:ext cx="11697476" cy="46614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2517">
                  <a:extLst>
                    <a:ext uri="{9D8B030D-6E8A-4147-A177-3AD203B41FA5}">
                      <a16:colId xmlns:a16="http://schemas.microsoft.com/office/drawing/2014/main" val="76634125"/>
                    </a:ext>
                  </a:extLst>
                </a:gridCol>
                <a:gridCol w="474994">
                  <a:extLst>
                    <a:ext uri="{9D8B030D-6E8A-4147-A177-3AD203B41FA5}">
                      <a16:colId xmlns:a16="http://schemas.microsoft.com/office/drawing/2014/main" val="4251100337"/>
                    </a:ext>
                  </a:extLst>
                </a:gridCol>
                <a:gridCol w="540161">
                  <a:extLst>
                    <a:ext uri="{9D8B030D-6E8A-4147-A177-3AD203B41FA5}">
                      <a16:colId xmlns:a16="http://schemas.microsoft.com/office/drawing/2014/main" val="3690700614"/>
                    </a:ext>
                  </a:extLst>
                </a:gridCol>
                <a:gridCol w="451824">
                  <a:extLst>
                    <a:ext uri="{9D8B030D-6E8A-4147-A177-3AD203B41FA5}">
                      <a16:colId xmlns:a16="http://schemas.microsoft.com/office/drawing/2014/main" val="2561662802"/>
                    </a:ext>
                  </a:extLst>
                </a:gridCol>
                <a:gridCol w="511923">
                  <a:extLst>
                    <a:ext uri="{9D8B030D-6E8A-4147-A177-3AD203B41FA5}">
                      <a16:colId xmlns:a16="http://schemas.microsoft.com/office/drawing/2014/main" val="3082554237"/>
                    </a:ext>
                  </a:extLst>
                </a:gridCol>
                <a:gridCol w="603881">
                  <a:extLst>
                    <a:ext uri="{9D8B030D-6E8A-4147-A177-3AD203B41FA5}">
                      <a16:colId xmlns:a16="http://schemas.microsoft.com/office/drawing/2014/main" val="1218079058"/>
                    </a:ext>
                  </a:extLst>
                </a:gridCol>
                <a:gridCol w="577089">
                  <a:extLst>
                    <a:ext uri="{9D8B030D-6E8A-4147-A177-3AD203B41FA5}">
                      <a16:colId xmlns:a16="http://schemas.microsoft.com/office/drawing/2014/main" val="874183132"/>
                    </a:ext>
                  </a:extLst>
                </a:gridCol>
                <a:gridCol w="479341">
                  <a:extLst>
                    <a:ext uri="{9D8B030D-6E8A-4147-A177-3AD203B41FA5}">
                      <a16:colId xmlns:a16="http://schemas.microsoft.com/office/drawing/2014/main" val="1793440014"/>
                    </a:ext>
                  </a:extLst>
                </a:gridCol>
                <a:gridCol w="669047">
                  <a:extLst>
                    <a:ext uri="{9D8B030D-6E8A-4147-A177-3AD203B41FA5}">
                      <a16:colId xmlns:a16="http://schemas.microsoft.com/office/drawing/2014/main" val="383789873"/>
                    </a:ext>
                  </a:extLst>
                </a:gridCol>
                <a:gridCol w="525681">
                  <a:extLst>
                    <a:ext uri="{9D8B030D-6E8A-4147-A177-3AD203B41FA5}">
                      <a16:colId xmlns:a16="http://schemas.microsoft.com/office/drawing/2014/main" val="2332636106"/>
                    </a:ext>
                  </a:extLst>
                </a:gridCol>
                <a:gridCol w="579986">
                  <a:extLst>
                    <a:ext uri="{9D8B030D-6E8A-4147-A177-3AD203B41FA5}">
                      <a16:colId xmlns:a16="http://schemas.microsoft.com/office/drawing/2014/main" val="1586046920"/>
                    </a:ext>
                  </a:extLst>
                </a:gridCol>
                <a:gridCol w="446032">
                  <a:extLst>
                    <a:ext uri="{9D8B030D-6E8A-4147-A177-3AD203B41FA5}">
                      <a16:colId xmlns:a16="http://schemas.microsoft.com/office/drawing/2014/main" val="493219054"/>
                    </a:ext>
                  </a:extLst>
                </a:gridCol>
                <a:gridCol w="496717">
                  <a:extLst>
                    <a:ext uri="{9D8B030D-6E8A-4147-A177-3AD203B41FA5}">
                      <a16:colId xmlns:a16="http://schemas.microsoft.com/office/drawing/2014/main" val="3800355807"/>
                    </a:ext>
                  </a:extLst>
                </a:gridCol>
                <a:gridCol w="577815">
                  <a:extLst>
                    <a:ext uri="{9D8B030D-6E8A-4147-A177-3AD203B41FA5}">
                      <a16:colId xmlns:a16="http://schemas.microsoft.com/office/drawing/2014/main" val="3024991935"/>
                    </a:ext>
                  </a:extLst>
                </a:gridCol>
                <a:gridCol w="582158">
                  <a:extLst>
                    <a:ext uri="{9D8B030D-6E8A-4147-A177-3AD203B41FA5}">
                      <a16:colId xmlns:a16="http://schemas.microsoft.com/office/drawing/2014/main" val="4019662999"/>
                    </a:ext>
                  </a:extLst>
                </a:gridCol>
                <a:gridCol w="568402">
                  <a:extLst>
                    <a:ext uri="{9D8B030D-6E8A-4147-A177-3AD203B41FA5}">
                      <a16:colId xmlns:a16="http://schemas.microsoft.com/office/drawing/2014/main" val="2796467626"/>
                    </a:ext>
                  </a:extLst>
                </a:gridCol>
                <a:gridCol w="564057">
                  <a:extLst>
                    <a:ext uri="{9D8B030D-6E8A-4147-A177-3AD203B41FA5}">
                      <a16:colId xmlns:a16="http://schemas.microsoft.com/office/drawing/2014/main" val="438404366"/>
                    </a:ext>
                  </a:extLst>
                </a:gridCol>
                <a:gridCol w="574193">
                  <a:extLst>
                    <a:ext uri="{9D8B030D-6E8A-4147-A177-3AD203B41FA5}">
                      <a16:colId xmlns:a16="http://schemas.microsoft.com/office/drawing/2014/main" val="2865951243"/>
                    </a:ext>
                  </a:extLst>
                </a:gridCol>
                <a:gridCol w="513372">
                  <a:extLst>
                    <a:ext uri="{9D8B030D-6E8A-4147-A177-3AD203B41FA5}">
                      <a16:colId xmlns:a16="http://schemas.microsoft.com/office/drawing/2014/main" val="2998045353"/>
                    </a:ext>
                  </a:extLst>
                </a:gridCol>
                <a:gridCol w="718286">
                  <a:extLst>
                    <a:ext uri="{9D8B030D-6E8A-4147-A177-3AD203B41FA5}">
                      <a16:colId xmlns:a16="http://schemas.microsoft.com/office/drawing/2014/main" val="4285672051"/>
                    </a:ext>
                  </a:extLst>
                </a:gridCol>
              </a:tblGrid>
              <a:tr h="8516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Ниж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 Нов.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Респ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 Морд.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Рес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 Баш.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Орен.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Чуваш.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Респ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Марий Эл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Респ. Тат.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Удмурт. Респ.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Перм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 Край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Киров.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Сар.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Пенз.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Ульян.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Самар.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Сверд.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Челяб.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Тюм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 обл.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Кург.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ПУМТУ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Итого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2023/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2024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0046822"/>
                  </a:ext>
                </a:extLst>
              </a:tr>
              <a:tr h="881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профвизитов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 обязательных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31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9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19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6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16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9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10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9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20/5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11/7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311/</a:t>
                      </a:r>
                      <a:endParaRPr lang="ru-RU" sz="1100" b="1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222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796268"/>
                  </a:ext>
                </a:extLst>
              </a:tr>
              <a:tr h="881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профвизитов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 по инициативе СХД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82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78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91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116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106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124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50/19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41/37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993/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807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727460"/>
                  </a:ext>
                </a:extLst>
              </a:tr>
              <a:tr h="8812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Количество предостережений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184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115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129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49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120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86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253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66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171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62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142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77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124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26/144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14/68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707/</a:t>
                      </a:r>
                      <a:endParaRPr lang="ru-RU" sz="1100" b="1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1871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484633"/>
                  </a:ext>
                </a:extLst>
              </a:tr>
              <a:tr h="5830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инф.писем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2368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1306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1740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6207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1411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1158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2915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1863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3373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3075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2824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1923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13433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4320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1571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3902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4990/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4438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1809/1195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60724/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59022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745785"/>
                  </a:ext>
                </a:extLst>
              </a:tr>
              <a:tr h="5830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Количество консультаций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56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413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245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57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47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40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108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364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138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267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566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230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998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218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87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149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478/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214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148/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100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5426/</a:t>
                      </a:r>
                      <a:endParaRPr lang="ru-RU" sz="11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4297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792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818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2828" y="365125"/>
            <a:ext cx="846097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Сведения о проведенных контрольно-надзорных мероприятиях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225919"/>
              </p:ext>
            </p:extLst>
          </p:nvPr>
        </p:nvGraphicFramePr>
        <p:xfrm>
          <a:off x="306099" y="1912130"/>
          <a:ext cx="11664227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334">
                  <a:extLst>
                    <a:ext uri="{9D8B030D-6E8A-4147-A177-3AD203B41FA5}">
                      <a16:colId xmlns:a16="http://schemas.microsoft.com/office/drawing/2014/main" val="834361591"/>
                    </a:ext>
                  </a:extLst>
                </a:gridCol>
                <a:gridCol w="488996">
                  <a:extLst>
                    <a:ext uri="{9D8B030D-6E8A-4147-A177-3AD203B41FA5}">
                      <a16:colId xmlns:a16="http://schemas.microsoft.com/office/drawing/2014/main" val="1942099950"/>
                    </a:ext>
                  </a:extLst>
                </a:gridCol>
                <a:gridCol w="559093">
                  <a:extLst>
                    <a:ext uri="{9D8B030D-6E8A-4147-A177-3AD203B41FA5}">
                      <a16:colId xmlns:a16="http://schemas.microsoft.com/office/drawing/2014/main" val="2813867492"/>
                    </a:ext>
                  </a:extLst>
                </a:gridCol>
                <a:gridCol w="515593">
                  <a:extLst>
                    <a:ext uri="{9D8B030D-6E8A-4147-A177-3AD203B41FA5}">
                      <a16:colId xmlns:a16="http://schemas.microsoft.com/office/drawing/2014/main" val="2839640447"/>
                    </a:ext>
                  </a:extLst>
                </a:gridCol>
                <a:gridCol w="549401">
                  <a:extLst>
                    <a:ext uri="{9D8B030D-6E8A-4147-A177-3AD203B41FA5}">
                      <a16:colId xmlns:a16="http://schemas.microsoft.com/office/drawing/2014/main" val="1236276538"/>
                    </a:ext>
                  </a:extLst>
                </a:gridCol>
                <a:gridCol w="583211">
                  <a:extLst>
                    <a:ext uri="{9D8B030D-6E8A-4147-A177-3AD203B41FA5}">
                      <a16:colId xmlns:a16="http://schemas.microsoft.com/office/drawing/2014/main" val="1835385571"/>
                    </a:ext>
                  </a:extLst>
                </a:gridCol>
                <a:gridCol w="574759">
                  <a:extLst>
                    <a:ext uri="{9D8B030D-6E8A-4147-A177-3AD203B41FA5}">
                      <a16:colId xmlns:a16="http://schemas.microsoft.com/office/drawing/2014/main" val="3967624301"/>
                    </a:ext>
                  </a:extLst>
                </a:gridCol>
                <a:gridCol w="540949">
                  <a:extLst>
                    <a:ext uri="{9D8B030D-6E8A-4147-A177-3AD203B41FA5}">
                      <a16:colId xmlns:a16="http://schemas.microsoft.com/office/drawing/2014/main" val="1655731022"/>
                    </a:ext>
                  </a:extLst>
                </a:gridCol>
                <a:gridCol w="566307">
                  <a:extLst>
                    <a:ext uri="{9D8B030D-6E8A-4147-A177-3AD203B41FA5}">
                      <a16:colId xmlns:a16="http://schemas.microsoft.com/office/drawing/2014/main" val="1202561507"/>
                    </a:ext>
                  </a:extLst>
                </a:gridCol>
                <a:gridCol w="566307">
                  <a:extLst>
                    <a:ext uri="{9D8B030D-6E8A-4147-A177-3AD203B41FA5}">
                      <a16:colId xmlns:a16="http://schemas.microsoft.com/office/drawing/2014/main" val="1073295549"/>
                    </a:ext>
                  </a:extLst>
                </a:gridCol>
                <a:gridCol w="557854">
                  <a:extLst>
                    <a:ext uri="{9D8B030D-6E8A-4147-A177-3AD203B41FA5}">
                      <a16:colId xmlns:a16="http://schemas.microsoft.com/office/drawing/2014/main" val="2937309772"/>
                    </a:ext>
                  </a:extLst>
                </a:gridCol>
                <a:gridCol w="617020">
                  <a:extLst>
                    <a:ext uri="{9D8B030D-6E8A-4147-A177-3AD203B41FA5}">
                      <a16:colId xmlns:a16="http://schemas.microsoft.com/office/drawing/2014/main" val="1056068957"/>
                    </a:ext>
                  </a:extLst>
                </a:gridCol>
                <a:gridCol w="498688">
                  <a:extLst>
                    <a:ext uri="{9D8B030D-6E8A-4147-A177-3AD203B41FA5}">
                      <a16:colId xmlns:a16="http://schemas.microsoft.com/office/drawing/2014/main" val="1167415921"/>
                    </a:ext>
                  </a:extLst>
                </a:gridCol>
                <a:gridCol w="504374">
                  <a:extLst>
                    <a:ext uri="{9D8B030D-6E8A-4147-A177-3AD203B41FA5}">
                      <a16:colId xmlns:a16="http://schemas.microsoft.com/office/drawing/2014/main" val="1731958214"/>
                    </a:ext>
                  </a:extLst>
                </a:gridCol>
                <a:gridCol w="493001">
                  <a:extLst>
                    <a:ext uri="{9D8B030D-6E8A-4147-A177-3AD203B41FA5}">
                      <a16:colId xmlns:a16="http://schemas.microsoft.com/office/drawing/2014/main" val="4012398199"/>
                    </a:ext>
                  </a:extLst>
                </a:gridCol>
                <a:gridCol w="549402">
                  <a:extLst>
                    <a:ext uri="{9D8B030D-6E8A-4147-A177-3AD203B41FA5}">
                      <a16:colId xmlns:a16="http://schemas.microsoft.com/office/drawing/2014/main" val="3057546551"/>
                    </a:ext>
                  </a:extLst>
                </a:gridCol>
                <a:gridCol w="540949">
                  <a:extLst>
                    <a:ext uri="{9D8B030D-6E8A-4147-A177-3AD203B41FA5}">
                      <a16:colId xmlns:a16="http://schemas.microsoft.com/office/drawing/2014/main" val="4211317269"/>
                    </a:ext>
                  </a:extLst>
                </a:gridCol>
                <a:gridCol w="507140">
                  <a:extLst>
                    <a:ext uri="{9D8B030D-6E8A-4147-A177-3AD203B41FA5}">
                      <a16:colId xmlns:a16="http://schemas.microsoft.com/office/drawing/2014/main" val="2407441875"/>
                    </a:ext>
                  </a:extLst>
                </a:gridCol>
                <a:gridCol w="490235">
                  <a:extLst>
                    <a:ext uri="{9D8B030D-6E8A-4147-A177-3AD203B41FA5}">
                      <a16:colId xmlns:a16="http://schemas.microsoft.com/office/drawing/2014/main" val="2297946349"/>
                    </a:ext>
                  </a:extLst>
                </a:gridCol>
                <a:gridCol w="777614">
                  <a:extLst>
                    <a:ext uri="{9D8B030D-6E8A-4147-A177-3AD203B41FA5}">
                      <a16:colId xmlns:a16="http://schemas.microsoft.com/office/drawing/2014/main" val="3859072808"/>
                    </a:ext>
                  </a:extLst>
                </a:gridCol>
              </a:tblGrid>
              <a:tr h="361591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Ниж</a:t>
                      </a:r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Нов.</a:t>
                      </a: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Респ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Морд.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Респ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Баш.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Оренб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Чуваш.</a:t>
                      </a:r>
                    </a:p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Респ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Марий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Эл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Респ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Тат.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Удму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Респ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Перм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Край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Кир.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обл.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Сар.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обл.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Пенз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 обл.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Ульян.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Обл.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Самар.Обл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Сверд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обл.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Челяб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обл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Тюм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обл.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Курган.обл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sng" strike="noStrike" dirty="0">
                          <a:solidFill>
                            <a:schemeClr val="tx1"/>
                          </a:solidFill>
                          <a:effectLst/>
                        </a:rPr>
                        <a:t>ПУМТУ</a:t>
                      </a:r>
                      <a:endParaRPr lang="ru-RU" sz="1000" b="1" i="0" u="sng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48" marR="8648" marT="8648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892073"/>
                  </a:ext>
                </a:extLst>
              </a:tr>
              <a:tr h="802434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/>
                        <a:t>Количество проведенных плановых КНМ:</a:t>
                      </a:r>
                    </a:p>
                  </a:txBody>
                  <a:tcPr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/>
                        <a:t>5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84068"/>
                  </a:ext>
                </a:extLst>
              </a:tr>
              <a:tr h="445797">
                <a:tc>
                  <a:txBody>
                    <a:bodyPr/>
                    <a:lstStyle/>
                    <a:p>
                      <a:r>
                        <a:rPr lang="ru-RU" sz="1200" dirty="0"/>
                        <a:t>из них с нарушением</a:t>
                      </a:r>
                    </a:p>
                  </a:txBody>
                  <a:tcPr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399534"/>
                  </a:ext>
                </a:extLst>
              </a:tr>
              <a:tr h="802434">
                <a:tc>
                  <a:txBody>
                    <a:bodyPr/>
                    <a:lstStyle/>
                    <a:p>
                      <a:r>
                        <a:rPr lang="ru-RU" sz="1200" dirty="0"/>
                        <a:t>Количество проведенных внеплановых КНМ:</a:t>
                      </a:r>
                    </a:p>
                  </a:txBody>
                  <a:tcPr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209162"/>
                  </a:ext>
                </a:extLst>
              </a:tr>
              <a:tr h="445797">
                <a:tc>
                  <a:txBody>
                    <a:bodyPr/>
                    <a:lstStyle/>
                    <a:p>
                      <a:r>
                        <a:rPr lang="ru-RU" sz="1200" dirty="0"/>
                        <a:t>из них с нарушением</a:t>
                      </a:r>
                    </a:p>
                  </a:txBody>
                  <a:tcPr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3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9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745470"/>
                  </a:ext>
                </a:extLst>
              </a:tr>
              <a:tr h="802434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</a:rPr>
                        <a:t>Количество проведенных выездных обследований</a:t>
                      </a:r>
                    </a:p>
                  </a:txBody>
                  <a:tcPr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417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209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290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153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162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198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170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367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244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316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186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tx1"/>
                          </a:solidFill>
                        </a:rPr>
                        <a:t>3447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756329"/>
                  </a:ext>
                </a:extLst>
              </a:tr>
              <a:tr h="445797">
                <a:tc>
                  <a:txBody>
                    <a:bodyPr/>
                    <a:lstStyle/>
                    <a:p>
                      <a:r>
                        <a:rPr lang="ru-RU" sz="1200" b="0" dirty="0">
                          <a:solidFill>
                            <a:schemeClr val="tx1"/>
                          </a:solidFill>
                        </a:rPr>
                        <a:t>из них с нарушением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130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48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115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12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37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82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75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242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115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52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124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27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49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62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101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61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C00000"/>
                          </a:solidFill>
                        </a:rPr>
                        <a:t>1391</a:t>
                      </a:r>
                    </a:p>
                  </a:txBody>
                  <a:tcP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36240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98" y="339029"/>
            <a:ext cx="1981372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70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7470" y="365125"/>
            <a:ext cx="9441788" cy="12891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ВЫЕЗДНОЕ ОБСЛЕДОВАНИЕ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Статья 75 Федерального закона от 31.07.2020 N 248-ФЗ </a:t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"О государственном контроле (надзоре) и муниципальном контроле в Российской Федерации"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142" y="1928554"/>
            <a:ext cx="11611181" cy="1699549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dirty="0"/>
              <a:t>Проводится по месту нахождения (осуществления деятельности) организации (ее филиалов, представительств, обособленных структурных подразделений), месту осуществления деятельности гражданина, месту нахождения объекта контроля.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C00000"/>
                </a:solidFill>
              </a:rPr>
              <a:t>Взаимодействие с контролируемым лицом не допускается.</a:t>
            </a:r>
          </a:p>
          <a:p>
            <a:pPr marL="0" indent="0" algn="just">
              <a:buNone/>
            </a:pPr>
            <a:r>
              <a:rPr lang="ru-RU" dirty="0"/>
              <a:t>В ходе выездного обследования </a:t>
            </a:r>
            <a:r>
              <a:rPr lang="ru-RU" dirty="0">
                <a:solidFill>
                  <a:srgbClr val="C00000"/>
                </a:solidFill>
              </a:rPr>
              <a:t>на общедоступных (открытых для посещения неограниченным кругом лиц)</a:t>
            </a:r>
            <a:r>
              <a:rPr lang="ru-RU" dirty="0"/>
              <a:t> производственных объектах могут осуществляться: 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C00000"/>
                </a:solidFill>
              </a:rPr>
              <a:t>осмотр; </a:t>
            </a:r>
            <a:r>
              <a:rPr lang="ru-RU" dirty="0"/>
              <a:t>отбор проб (образцов); инструментальное обследование (с применением видеозаписи); испытание; экспертиза.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C00000"/>
                </a:solidFill>
              </a:rPr>
              <a:t>Выездное обследование проводится без информирования контролируемого лица.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98" y="339029"/>
            <a:ext cx="1981372" cy="1481456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933701"/>
              </p:ext>
            </p:extLst>
          </p:nvPr>
        </p:nvGraphicFramePr>
        <p:xfrm>
          <a:off x="306098" y="3628103"/>
          <a:ext cx="11423158" cy="29810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7954">
                  <a:extLst>
                    <a:ext uri="{9D8B030D-6E8A-4147-A177-3AD203B41FA5}">
                      <a16:colId xmlns:a16="http://schemas.microsoft.com/office/drawing/2014/main" val="101557977"/>
                    </a:ext>
                  </a:extLst>
                </a:gridCol>
                <a:gridCol w="1509740">
                  <a:extLst>
                    <a:ext uri="{9D8B030D-6E8A-4147-A177-3AD203B41FA5}">
                      <a16:colId xmlns:a16="http://schemas.microsoft.com/office/drawing/2014/main" val="1384773582"/>
                    </a:ext>
                  </a:extLst>
                </a:gridCol>
                <a:gridCol w="1493581">
                  <a:extLst>
                    <a:ext uri="{9D8B030D-6E8A-4147-A177-3AD203B41FA5}">
                      <a16:colId xmlns:a16="http://schemas.microsoft.com/office/drawing/2014/main" val="2988484240"/>
                    </a:ext>
                  </a:extLst>
                </a:gridCol>
                <a:gridCol w="5351883">
                  <a:extLst>
                    <a:ext uri="{9D8B030D-6E8A-4147-A177-3AD203B41FA5}">
                      <a16:colId xmlns:a16="http://schemas.microsoft.com/office/drawing/2014/main" val="912775450"/>
                    </a:ext>
                  </a:extLst>
                </a:gridCol>
              </a:tblGrid>
              <a:tr h="2821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Тюменская область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Курганская область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ОБЯЗАТЕЛЬНЫЕ ТРЕБОВАНИЯ, СОБЛЮДЕНИЕ КОТОРЫХ ОЦЕНИВАЛОСЬ ПРИ ПРОВЕДЕНИИ ВЫЕЗДНЫХ ОБСЛЕДОВАНИЙ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5 ст. 5,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1, 2 ст. 9,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1, ч. 3,ч. 4 ст. 12,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ч. 1, ч. 4 ст. 13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Федерального закона «Об обеспечении единства измерений»,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5.1.2, п. 6.3.4 Перечня измерений, относящихся к сфере государственного регулирования обеспечения единства измерений, утв. Постановлением Правительства РФ от 16.11.2020 N 1847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900515"/>
                  </a:ext>
                </a:extLst>
              </a:tr>
              <a:tr h="11287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проведенных выездных обследований рамках федерального государственного метрологического контроля (надзора)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101780"/>
                  </a:ext>
                </a:extLst>
              </a:tr>
              <a:tr h="1410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с нарушениями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(24 объекты АЗС, 46 объекты торговли)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 (9 объекты АЗС, 45 объекты торговли)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639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241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22090" y="365125"/>
            <a:ext cx="9571976" cy="1325563"/>
          </a:xfrm>
        </p:spPr>
        <p:txBody>
          <a:bodyPr/>
          <a:lstStyle/>
          <a:p>
            <a:r>
              <a:rPr lang="ru-RU" b="1" dirty="0"/>
              <a:t>О ПРИЗНАКАХ НАРУШЕНИЯ ПОДРОБНЕЕ</a:t>
            </a:r>
            <a:br>
              <a:rPr lang="ru-RU" b="1" dirty="0"/>
            </a:br>
            <a:r>
              <a:rPr lang="ru-RU" b="1" dirty="0"/>
              <a:t>* сводная информация по УФО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955867" cy="9006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в рамках федерального государственного метрологического контроля (надзора)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7799" y="2747157"/>
            <a:ext cx="203253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Применение СИ </a:t>
            </a:r>
          </a:p>
          <a:p>
            <a:r>
              <a:rPr lang="ru-RU" dirty="0"/>
              <a:t>неутвержденного типа</a:t>
            </a:r>
          </a:p>
          <a:p>
            <a:r>
              <a:rPr lang="ru-RU" sz="2400" b="1" dirty="0"/>
              <a:t>~23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541616" y="2755469"/>
            <a:ext cx="191469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Применение СИ </a:t>
            </a:r>
          </a:p>
          <a:p>
            <a:r>
              <a:rPr lang="ru-RU" dirty="0"/>
              <a:t>не прошедших поверку в установленном порядке</a:t>
            </a:r>
          </a:p>
          <a:p>
            <a:r>
              <a:rPr lang="ru-RU" sz="2400" b="1" dirty="0"/>
              <a:t>~56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677601" y="2747157"/>
            <a:ext cx="292885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Применение СИ, не соответствующих установленным показателям точности измерений (п. 5.1.2 ,п. 6.3.4 Перечня)</a:t>
            </a:r>
          </a:p>
          <a:p>
            <a:r>
              <a:rPr lang="ru-RU" b="1" dirty="0"/>
              <a:t>~</a:t>
            </a:r>
            <a:r>
              <a:rPr lang="ru-RU" sz="2400" b="1" dirty="0"/>
              <a:t>128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827739" y="2726267"/>
            <a:ext cx="37103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Ч. 2 ст. 9 - Средства измерений должны иметь заводские, серийные номера или другие буквенно-цифровые обозначения, однозначно идентифицирующие каждый экземпляр средства измерений. Место, способ и форма нанесения номера или другого обозначения должны обеспечивать возможность прочтения и сохранность в процессе эксплуатации средства измерений</a:t>
            </a:r>
          </a:p>
          <a:p>
            <a:r>
              <a:rPr lang="ru-RU" sz="2400" b="1" dirty="0"/>
              <a:t>~9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98" y="339029"/>
            <a:ext cx="1981372" cy="148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77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4145" y="423314"/>
            <a:ext cx="835152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ПРИНЯТЫЕ МЕРЫ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098" y="339029"/>
            <a:ext cx="1981372" cy="1481456"/>
          </a:xfrm>
          <a:prstGeom prst="rect">
            <a:avLst/>
          </a:prstGeom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391282"/>
              </p:ext>
            </p:extLst>
          </p:nvPr>
        </p:nvGraphicFramePr>
        <p:xfrm>
          <a:off x="306098" y="2182762"/>
          <a:ext cx="11561437" cy="4090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8067">
                  <a:extLst>
                    <a:ext uri="{9D8B030D-6E8A-4147-A177-3AD203B41FA5}">
                      <a16:colId xmlns:a16="http://schemas.microsoft.com/office/drawing/2014/main" val="2369176256"/>
                    </a:ext>
                  </a:extLst>
                </a:gridCol>
                <a:gridCol w="469471">
                  <a:extLst>
                    <a:ext uri="{9D8B030D-6E8A-4147-A177-3AD203B41FA5}">
                      <a16:colId xmlns:a16="http://schemas.microsoft.com/office/drawing/2014/main" val="3489660094"/>
                    </a:ext>
                  </a:extLst>
                </a:gridCol>
                <a:gridCol w="533880">
                  <a:extLst>
                    <a:ext uri="{9D8B030D-6E8A-4147-A177-3AD203B41FA5}">
                      <a16:colId xmlns:a16="http://schemas.microsoft.com/office/drawing/2014/main" val="2907229648"/>
                    </a:ext>
                  </a:extLst>
                </a:gridCol>
                <a:gridCol w="446570">
                  <a:extLst>
                    <a:ext uri="{9D8B030D-6E8A-4147-A177-3AD203B41FA5}">
                      <a16:colId xmlns:a16="http://schemas.microsoft.com/office/drawing/2014/main" val="2797570166"/>
                    </a:ext>
                  </a:extLst>
                </a:gridCol>
                <a:gridCol w="505970">
                  <a:extLst>
                    <a:ext uri="{9D8B030D-6E8A-4147-A177-3AD203B41FA5}">
                      <a16:colId xmlns:a16="http://schemas.microsoft.com/office/drawing/2014/main" val="450092251"/>
                    </a:ext>
                  </a:extLst>
                </a:gridCol>
                <a:gridCol w="596858">
                  <a:extLst>
                    <a:ext uri="{9D8B030D-6E8A-4147-A177-3AD203B41FA5}">
                      <a16:colId xmlns:a16="http://schemas.microsoft.com/office/drawing/2014/main" val="132824121"/>
                    </a:ext>
                  </a:extLst>
                </a:gridCol>
                <a:gridCol w="570379">
                  <a:extLst>
                    <a:ext uri="{9D8B030D-6E8A-4147-A177-3AD203B41FA5}">
                      <a16:colId xmlns:a16="http://schemas.microsoft.com/office/drawing/2014/main" val="1809295068"/>
                    </a:ext>
                  </a:extLst>
                </a:gridCol>
                <a:gridCol w="473765">
                  <a:extLst>
                    <a:ext uri="{9D8B030D-6E8A-4147-A177-3AD203B41FA5}">
                      <a16:colId xmlns:a16="http://schemas.microsoft.com/office/drawing/2014/main" val="2119140787"/>
                    </a:ext>
                  </a:extLst>
                </a:gridCol>
                <a:gridCol w="661267">
                  <a:extLst>
                    <a:ext uri="{9D8B030D-6E8A-4147-A177-3AD203B41FA5}">
                      <a16:colId xmlns:a16="http://schemas.microsoft.com/office/drawing/2014/main" val="4285310721"/>
                    </a:ext>
                  </a:extLst>
                </a:gridCol>
                <a:gridCol w="519566">
                  <a:extLst>
                    <a:ext uri="{9D8B030D-6E8A-4147-A177-3AD203B41FA5}">
                      <a16:colId xmlns:a16="http://schemas.microsoft.com/office/drawing/2014/main" val="2018684480"/>
                    </a:ext>
                  </a:extLst>
                </a:gridCol>
                <a:gridCol w="573241">
                  <a:extLst>
                    <a:ext uri="{9D8B030D-6E8A-4147-A177-3AD203B41FA5}">
                      <a16:colId xmlns:a16="http://schemas.microsoft.com/office/drawing/2014/main" val="1619304079"/>
                    </a:ext>
                  </a:extLst>
                </a:gridCol>
                <a:gridCol w="440846">
                  <a:extLst>
                    <a:ext uri="{9D8B030D-6E8A-4147-A177-3AD203B41FA5}">
                      <a16:colId xmlns:a16="http://schemas.microsoft.com/office/drawing/2014/main" val="214597742"/>
                    </a:ext>
                  </a:extLst>
                </a:gridCol>
                <a:gridCol w="490940">
                  <a:extLst>
                    <a:ext uri="{9D8B030D-6E8A-4147-A177-3AD203B41FA5}">
                      <a16:colId xmlns:a16="http://schemas.microsoft.com/office/drawing/2014/main" val="1673720179"/>
                    </a:ext>
                  </a:extLst>
                </a:gridCol>
                <a:gridCol w="571095">
                  <a:extLst>
                    <a:ext uri="{9D8B030D-6E8A-4147-A177-3AD203B41FA5}">
                      <a16:colId xmlns:a16="http://schemas.microsoft.com/office/drawing/2014/main" val="4075947497"/>
                    </a:ext>
                  </a:extLst>
                </a:gridCol>
                <a:gridCol w="575387">
                  <a:extLst>
                    <a:ext uri="{9D8B030D-6E8A-4147-A177-3AD203B41FA5}">
                      <a16:colId xmlns:a16="http://schemas.microsoft.com/office/drawing/2014/main" val="2785276991"/>
                    </a:ext>
                  </a:extLst>
                </a:gridCol>
                <a:gridCol w="561791">
                  <a:extLst>
                    <a:ext uri="{9D8B030D-6E8A-4147-A177-3AD203B41FA5}">
                      <a16:colId xmlns:a16="http://schemas.microsoft.com/office/drawing/2014/main" val="2302095931"/>
                    </a:ext>
                  </a:extLst>
                </a:gridCol>
                <a:gridCol w="557497">
                  <a:extLst>
                    <a:ext uri="{9D8B030D-6E8A-4147-A177-3AD203B41FA5}">
                      <a16:colId xmlns:a16="http://schemas.microsoft.com/office/drawing/2014/main" val="1529812816"/>
                    </a:ext>
                  </a:extLst>
                </a:gridCol>
                <a:gridCol w="567515">
                  <a:extLst>
                    <a:ext uri="{9D8B030D-6E8A-4147-A177-3AD203B41FA5}">
                      <a16:colId xmlns:a16="http://schemas.microsoft.com/office/drawing/2014/main" val="382985221"/>
                    </a:ext>
                  </a:extLst>
                </a:gridCol>
                <a:gridCol w="507401">
                  <a:extLst>
                    <a:ext uri="{9D8B030D-6E8A-4147-A177-3AD203B41FA5}">
                      <a16:colId xmlns:a16="http://schemas.microsoft.com/office/drawing/2014/main" val="3114361858"/>
                    </a:ext>
                  </a:extLst>
                </a:gridCol>
                <a:gridCol w="709931">
                  <a:extLst>
                    <a:ext uri="{9D8B030D-6E8A-4147-A177-3AD203B41FA5}">
                      <a16:colId xmlns:a16="http://schemas.microsoft.com/office/drawing/2014/main" val="3978153005"/>
                    </a:ext>
                  </a:extLst>
                </a:gridCol>
              </a:tblGrid>
              <a:tr h="9395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Ниж. Нов.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Респ. Морд.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Рес. Баш.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Орен.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Чуваш. Респ.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Марий Эл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Респ. Тат.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Удмурт. Респ.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Перм. Край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Киров.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Сар.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Пенз.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Ульян.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Самар.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Сверд.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Челяб.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</a:rPr>
                        <a:t>Тюм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. обл.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Кург. Обл.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ПУМТУ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957708"/>
                  </a:ext>
                </a:extLst>
              </a:tr>
              <a:tr h="9395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1"/>
                          </a:solidFill>
                          <a:effectLst/>
                        </a:rPr>
                        <a:t>Количество выданных предписаний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299636"/>
                  </a:ext>
                </a:extLst>
              </a:tr>
              <a:tr h="22111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Количество вынесенных постановлений о привлечении к административной ответственности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159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104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9010" y="2061070"/>
            <a:ext cx="6126481" cy="444730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(инспекция) в Тюменской области  </a:t>
            </a:r>
          </a:p>
          <a:p>
            <a:pPr marL="0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отдел за 2024 г. поступило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115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обращений, из них 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обращений в рамках ФГМН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обращения на недостоверность результатов измерений при выполнении государственных учетных операций (ТО)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 недостоверность результатов измерений при  обеспечении безопасности дорожного движения (12 – ЯНАО, 2 – Курганская область)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 рамках оценки соблюдения требований, установленных к качеству реализуемых на АЗС нефтепродуктов (</a:t>
            </a: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ТО, </a:t>
            </a:r>
            <a:r>
              <a:rPr lang="en-US" sz="1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ХМАО-Югра)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 качество электрической энергии (ТО)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КТС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не приняты к рассмотрению в связи с нежеланием граждан подтвердить свою личность</a:t>
            </a:r>
          </a:p>
          <a:p>
            <a:pPr marL="0" indent="0" algn="just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перенаправлены для рассмотрения по компетенции в уполномоченный орган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81372" cy="14814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957754" y="1991788"/>
            <a:ext cx="478813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(инспекция) в Курганской области </a:t>
            </a:r>
          </a:p>
          <a:p>
            <a:endParaRPr lang="en-US" sz="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 отдел за 2024 г. поступило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обращений, из них в рамках ФГМН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</a:t>
            </a:r>
          </a:p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 недостоверность результатов измерений при выполнении государственных учетных операций при заправке на АЗС автотранспортного средства</a:t>
            </a:r>
          </a:p>
          <a:p>
            <a:pPr algn="just"/>
            <a:r>
              <a:rPr lang="ru-RU" sz="1600" b="1" dirty="0">
                <a:solidFill>
                  <a:srgbClr val="FF0000"/>
                </a:solidFill>
              </a:rPr>
              <a:t>7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 недостоверность результатов измерений при  обеспечении безопасности дорожного движения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рамках оценки соблюдения требований, установленных к качеству реализуемых на АЗС нефтепродуктов</a:t>
            </a:r>
          </a:p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КТС</a:t>
            </a:r>
          </a:p>
          <a:p>
            <a:pPr algn="just"/>
            <a:r>
              <a:rPr 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перенаправлены для рассмотрения по компетенции в уполномоченный орган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74472" y="851811"/>
            <a:ext cx="5386647" cy="714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84515" y="506459"/>
            <a:ext cx="764770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i="1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обращениями</a:t>
            </a:r>
          </a:p>
        </p:txBody>
      </p:sp>
    </p:spTree>
    <p:extLst>
      <p:ext uri="{BB962C8B-B14F-4D97-AF65-F5344CB8AC3E}">
        <p14:creationId xmlns:p14="http://schemas.microsoft.com/office/powerpoint/2010/main" val="359052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8663" y="266007"/>
            <a:ext cx="9736974" cy="1629294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п. 8(2). ПП РФ от 10.03.2022 г. № 336 «Об особенностях организации и осуществления государственного контроля (надзора), муниципального контроля»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5471" y="2035277"/>
            <a:ext cx="11422849" cy="442451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До 1 января 2030 г. право направления обращений контролируемых лиц по вопросу осуществления </a:t>
            </a:r>
            <a:r>
              <a:rPr lang="ru-RU" u="sng" dirty="0"/>
              <a:t>консультирования и проведения профилактического визита</a:t>
            </a:r>
            <a:r>
              <a:rPr lang="ru-RU" dirty="0"/>
              <a:t> в отношении такого контролируемого лица обеспечивается с использованием федеральной государственной информационной системы "Единый портал государственных и муниципальных услуг (функций)". Такое обращение подлежит рассмотрению уполномоченным на рассмотрение обращения органом в течение 10 рабочих дней со дня его регистрации. Подписание такого обращения осуществляется в соответствии с порядком, установленным п. 11(2) настоящего постановления.</a:t>
            </a:r>
          </a:p>
          <a:p>
            <a:pPr marL="0" indent="0" algn="just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81372" cy="148145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4" t="8269" r="44111" b="9611"/>
          <a:stretch/>
        </p:blipFill>
        <p:spPr>
          <a:xfrm>
            <a:off x="10589342" y="5224814"/>
            <a:ext cx="1602658" cy="163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99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8834</TotalTime>
  <Words>1370</Words>
  <Application>Microsoft Office PowerPoint</Application>
  <PresentationFormat>Широкоэкранный</PresentationFormat>
  <Paragraphs>412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   Итоги  контрольно-надзорной деятельности  за 2024 год</vt:lpstr>
      <vt:lpstr>При осуществлении федерального государственного метрологического контроля (надзора) должностные лица вправе проводить следующие виды профилактических и контрольных (надзорных) мероприятий</vt:lpstr>
      <vt:lpstr>Сведения о проделанной профилактической работе</vt:lpstr>
      <vt:lpstr>Сведения о проведенных контрольно-надзорных мероприятиях</vt:lpstr>
      <vt:lpstr>  ВЫЕЗДНОЕ ОБСЛЕДОВАНИЕ Статья 75 Федерального закона от 31.07.2020 N 248-ФЗ  "О государственном контроле (надзоре) и муниципальном контроле в Российской Федерации"  </vt:lpstr>
      <vt:lpstr>О ПРИЗНАКАХ НАРУШЕНИЯ ПОДРОБНЕЕ * сводная информация по УФО</vt:lpstr>
      <vt:lpstr>ПРИНЯТЫЕ МЕРЫ</vt:lpstr>
      <vt:lpstr>Презентация PowerPoint</vt:lpstr>
      <vt:lpstr>п. 8(2). ПП РФ от 10.03.2022 г. № 336 «Об особенностях организации и осуществления государственного контроля (надзора), муниципального контроля» </vt:lpstr>
      <vt:lpstr>Статья 52.2. Федерального закона от 31.07.2020 N 248-ФЗ  «О государственном контроле (надзоре) и муниципальном контроле в Российской Федерации»  Профилактический визит по инициативе контролируемого лица (введена ФЗ от 28.12.2024 №540-ФЗ)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Практика применения законодательства в части федерального государственного метрологического контроля (надзора) в 2022 году</dc:title>
  <dc:creator>ПМТУ-6</dc:creator>
  <cp:lastModifiedBy>Администратор</cp:lastModifiedBy>
  <cp:revision>386</cp:revision>
  <dcterms:created xsi:type="dcterms:W3CDTF">2023-01-29T07:08:21Z</dcterms:created>
  <dcterms:modified xsi:type="dcterms:W3CDTF">2025-02-12T07:23:42Z</dcterms:modified>
</cp:coreProperties>
</file>