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2" r:id="rId5"/>
  </p:sldMasterIdLst>
  <p:notesMasterIdLst>
    <p:notesMasterId r:id="rId19"/>
  </p:notesMasterIdLst>
  <p:handoutMasterIdLst>
    <p:handoutMasterId r:id="rId20"/>
  </p:handoutMasterIdLst>
  <p:sldIdLst>
    <p:sldId id="256" r:id="rId6"/>
    <p:sldId id="352" r:id="rId7"/>
    <p:sldId id="353" r:id="rId8"/>
    <p:sldId id="354" r:id="rId9"/>
    <p:sldId id="351" r:id="rId10"/>
    <p:sldId id="341" r:id="rId11"/>
    <p:sldId id="338" r:id="rId12"/>
    <p:sldId id="355" r:id="rId13"/>
    <p:sldId id="343" r:id="rId14"/>
    <p:sldId id="327" r:id="rId15"/>
    <p:sldId id="332" r:id="rId16"/>
    <p:sldId id="344" r:id="rId17"/>
    <p:sldId id="291" r:id="rId18"/>
  </p:sldIdLst>
  <p:sldSz cx="12192000" cy="6858000"/>
  <p:notesSz cx="9144000" cy="6858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Добро пожаловать!" id="{E75E278A-FF0E-49A4-B170-79828D63BBAD}">
          <p14:sldIdLst>
            <p14:sldId id="256"/>
            <p14:sldId id="352"/>
            <p14:sldId id="353"/>
            <p14:sldId id="354"/>
            <p14:sldId id="351"/>
            <p14:sldId id="341"/>
            <p14:sldId id="338"/>
            <p14:sldId id="355"/>
            <p14:sldId id="343"/>
            <p14:sldId id="327"/>
            <p14:sldId id="332"/>
            <p14:sldId id="344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665" userDrawn="1">
          <p15:clr>
            <a:srgbClr val="A4A3A4"/>
          </p15:clr>
        </p15:guide>
        <p15:guide id="3" pos="6902" userDrawn="1">
          <p15:clr>
            <a:srgbClr val="A4A3A4"/>
          </p15:clr>
        </p15:guide>
        <p15:guide id="6" orient="horz" pos="2273" userDrawn="1">
          <p15:clr>
            <a:srgbClr val="A4A3A4"/>
          </p15:clr>
        </p15:guide>
        <p15:guide id="7" pos="824" userDrawn="1">
          <p15:clr>
            <a:srgbClr val="A4A3A4"/>
          </p15:clr>
        </p15:guide>
        <p15:guide id="8" orient="horz" pos="1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EB785"/>
    <a:srgbClr val="ECE1CA"/>
    <a:srgbClr val="EFD5A2"/>
    <a:srgbClr val="A5AE41"/>
    <a:srgbClr val="A4B034"/>
    <a:srgbClr val="D2B4A6"/>
    <a:srgbClr val="734F29"/>
    <a:srgbClr val="D24726"/>
    <a:srgbClr val="DD462F"/>
    <a:srgbClr val="3B3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4" autoAdjust="0"/>
    <p:restoredTop sz="94279" autoAdjust="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>
        <p:guide orient="horz" pos="4156"/>
        <p:guide pos="665"/>
        <p:guide pos="6902"/>
        <p:guide orient="horz" pos="2273"/>
        <p:guide pos="824"/>
        <p:guide orient="horz" pos="10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8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2B3D7CA0-C4A8-496D-A4F8-E9AFEE532D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1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1BF71C1-CEBB-4820-AC3C-98BEF67FCB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7E514-60F3-429F-A347-03D3C1406553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EC0341D-4C1B-4FC7-ABE7-29CC469D9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1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2CD4014-4441-42A1-8829-265A97360B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9D89B-157B-430C-AF09-B872B7A3AA7F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190528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2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729564-AA2B-4127-AD39-85959D55B104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noProof="1" smtClean="0"/>
              <a:t>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962544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64447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12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961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noProof="1" smtClean="0"/>
              <a:t>13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2560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30832-2AE9-4715-AD81-B70F08FE8A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01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30832-2AE9-4715-AD81-B70F08FE8A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96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30832-2AE9-4715-AD81-B70F08FE8A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66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ru-RU" noProof="1" smtClean="0">
                <a:solidFill>
                  <a:prstClr val="black"/>
                </a:solidFill>
              </a:rPr>
              <a:pPr/>
              <a:t>5</a:t>
            </a:fld>
            <a:endParaRPr lang="ru-RU" noProof="1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02831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6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845580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="" xmlns:a16="http://schemas.microsoft.com/office/drawing/2014/main" id="{26777D50-DBB3-EA4D-9D34-A728C9F718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="" xmlns:a16="http://schemas.microsoft.com/office/drawing/2014/main" id="{2F9FA0DB-EB4C-C14D-9DD5-A16FA893BE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60" name="Номер слайда 3">
            <a:extLst>
              <a:ext uri="{FF2B5EF4-FFF2-40B4-BE49-F238E27FC236}">
                <a16:creationId xmlns="" xmlns:a16="http://schemas.microsoft.com/office/drawing/2014/main" id="{2055132E-E164-434E-A773-7C8355B50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25BCD-A5E0-EF41-BAA0-E07ECE3D98E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9932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8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Курс / Преподаватель / месяц год</a:t>
            </a:r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6158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t>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54699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72DA64-09EE-4D6E-80F7-2F9995AB7484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-1"/>
            <a:ext cx="12192000" cy="5933873"/>
          </a:xfrm>
          <a:prstGeom prst="rect">
            <a:avLst/>
          </a:prstGeom>
          <a:solidFill>
            <a:srgbClr val="A4B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701676" y="5478419"/>
            <a:ext cx="6858000" cy="4554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72523" b="33903"/>
          <a:stretch/>
        </p:blipFill>
        <p:spPr>
          <a:xfrm>
            <a:off x="7489826" y="5478418"/>
            <a:ext cx="1884363" cy="4532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31"/>
          <a:stretch/>
        </p:blipFill>
        <p:spPr>
          <a:xfrm>
            <a:off x="9381200" y="5414328"/>
            <a:ext cx="1105825" cy="517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9" t="-1" r="41574" b="33903"/>
          <a:stretch/>
        </p:blipFill>
        <p:spPr>
          <a:xfrm>
            <a:off x="10555288" y="5478418"/>
            <a:ext cx="941387" cy="4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242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5D2799-D04A-45FB-992A-92332E27BAFD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5427F5-7141-45C4-AF16-89F4C47626C9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F17584-554B-4CB9-88AB-F342D3496A95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-1"/>
            <a:ext cx="12192000" cy="5933873"/>
          </a:xfrm>
          <a:prstGeom prst="rect">
            <a:avLst/>
          </a:prstGeom>
          <a:solidFill>
            <a:srgbClr val="A4B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701676" y="5478419"/>
            <a:ext cx="6858000" cy="4554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72523" b="33903"/>
          <a:stretch/>
        </p:blipFill>
        <p:spPr>
          <a:xfrm>
            <a:off x="7489826" y="5478418"/>
            <a:ext cx="1884363" cy="4532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31"/>
          <a:stretch/>
        </p:blipFill>
        <p:spPr>
          <a:xfrm>
            <a:off x="9381200" y="5414328"/>
            <a:ext cx="1105825" cy="517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9" t="-1" r="41574" b="33903"/>
          <a:stretch/>
        </p:blipFill>
        <p:spPr>
          <a:xfrm>
            <a:off x="10555288" y="5478418"/>
            <a:ext cx="941387" cy="4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416775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AC4870-D71F-465E-B8B2-EB7FC5FE3A45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4B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7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rtlCol="0" anchor="ctr">
            <a:noAutofit/>
          </a:bodyPr>
          <a:lstStyle>
            <a:lvl1pPr algn="l">
              <a:defRPr sz="4800">
                <a:solidFill>
                  <a:srgbClr val="A5AE4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323308" y="2402237"/>
            <a:ext cx="5269424" cy="2187226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E7138F6-C78E-40C4-A8EA-790EB88FE8E3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6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908ED24-E11E-412D-82CE-8B1EFF9F0B45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1851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4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A42A112-DE79-49D8-A148-E7D92301DE8B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 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1A1CAF-7801-4C35-9149-2F579C48B5AC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 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4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D7A261-CF18-4389-8B1F-DEEF224ECDB1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r="11760"/>
          <a:stretch/>
        </p:blipFill>
        <p:spPr>
          <a:xfrm>
            <a:off x="3598161" y="5662861"/>
            <a:ext cx="5080703" cy="895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5182" r="43288" b="28137"/>
          <a:stretch/>
        </p:blipFill>
        <p:spPr>
          <a:xfrm>
            <a:off x="8442448" y="5748031"/>
            <a:ext cx="3052380" cy="7337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5" r="11760" b="41217"/>
          <a:stretch/>
        </p:blipFill>
        <p:spPr>
          <a:xfrm>
            <a:off x="2442210" y="5663717"/>
            <a:ext cx="1209835" cy="52636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97155" y="5977751"/>
            <a:ext cx="2605881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0" b="1" spc="50" dirty="0">
                <a:solidFill>
                  <a:srgbClr val="A5AE41"/>
                </a:solidFill>
              </a:rPr>
              <a:t>УРАЛЬСКИЙ ФИЛИАЛ</a:t>
            </a:r>
          </a:p>
        </p:txBody>
      </p:sp>
    </p:spTree>
    <p:extLst>
      <p:ext uri="{BB962C8B-B14F-4D97-AF65-F5344CB8AC3E}">
        <p14:creationId xmlns:p14="http://schemas.microsoft.com/office/powerpoint/2010/main" val="40654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orient="horz" pos="41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D9312F8-CEAE-42A3-B865-8C0B50CCC4A9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416775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E9013F-52BF-4ED5-B15E-CFC1C879DEF7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4B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/>
          </p:cNvSpPr>
          <p:nvPr>
            <p:ph type="pic" idx="1" hasCustomPrompt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4D6AD47-8673-4F62-8971-CC2A6AE91648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B137B1A-F8DE-46D3-89B8-2FCD91566626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2765A4-E948-405B-928A-9091BFD6942E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rtlCol="0" anchor="ctr">
            <a:noAutofit/>
          </a:bodyPr>
          <a:lstStyle>
            <a:lvl1pPr algn="l">
              <a:defRPr sz="4800">
                <a:solidFill>
                  <a:srgbClr val="A5AE4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323308" y="2402237"/>
            <a:ext cx="5269424" cy="2187226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9B1F04-D49D-41F0-97DF-55EE8C6934B5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814DCB-FDF3-42DA-B957-9E69A4B357CA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1851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4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5D50E1-8599-4643-9290-EA4B304005EA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11" name="Прямоугольник 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47CCEE-AB41-47B1-B7F4-2E745335C72D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7" name="Прямоугольник 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A5A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FBF2B6-BAF0-4043-B0B7-E1107B3987DA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r="11760"/>
          <a:stretch/>
        </p:blipFill>
        <p:spPr>
          <a:xfrm>
            <a:off x="3598161" y="5662861"/>
            <a:ext cx="5080703" cy="895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5182" r="43288" b="28137"/>
          <a:stretch/>
        </p:blipFill>
        <p:spPr>
          <a:xfrm>
            <a:off x="8442448" y="5748031"/>
            <a:ext cx="3052380" cy="7337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5" r="11760" b="41217"/>
          <a:stretch/>
        </p:blipFill>
        <p:spPr>
          <a:xfrm>
            <a:off x="2442210" y="5663717"/>
            <a:ext cx="1209835" cy="52636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97155" y="5977751"/>
            <a:ext cx="2605881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0" b="1" spc="50" baseline="0" dirty="0">
                <a:solidFill>
                  <a:srgbClr val="A5AE41"/>
                </a:solidFill>
                <a:latin typeface="+mn-lt"/>
              </a:rPr>
              <a:t>УРАЛЬСКИЙ ФИЛИАЛ</a:t>
            </a:r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orient="horz" pos="3906" userDrawn="1">
          <p15:clr>
            <a:srgbClr val="FBAE40"/>
          </p15:clr>
        </p15:guide>
        <p15:guide id="4" orient="horz" pos="41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7D1883-982F-4DC7-A1B9-9B745F0C7AA0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/>
          </p:cNvSpPr>
          <p:nvPr>
            <p:ph type="pic" idx="1" hasCustomPrompt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789CBC-4525-4CAA-AF1B-4EC8CDE68E83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7D78ABB-5C03-4C33-9013-DBB69FC769E9}" type="datetime1">
              <a:rPr lang="ru-RU" noProof="1" smtClean="0"/>
              <a:t>05.02.2025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164B3-6433-4A6D-A4E1-0D7D4F66B3AD}" type="datetime1"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05.02.2025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ru-RU" noProof="1" dirty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8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ms.ru/sertification/certification_expert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asms.ru/sertification/certification_experts/" TargetMode="Externa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ofstandart.rosmintrud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04953" y="2130332"/>
            <a:ext cx="6982272" cy="1255048"/>
          </a:xfrm>
        </p:spPr>
        <p:txBody>
          <a:bodyPr rtlCol="0" anchor="ctr" anchorCtr="0">
            <a:noAutofit/>
          </a:bodyPr>
          <a:lstStyle/>
          <a:p>
            <a:pPr algn="ctr"/>
            <a:r>
              <a:rPr lang="ru-RU" sz="2500" dirty="0" smtClean="0">
                <a:latin typeface="Circe Bold" pitchFamily="34" charset="-52"/>
              </a:rPr>
              <a:t>Повышение квалификации специалистов </a:t>
            </a:r>
            <a:br>
              <a:rPr lang="ru-RU" sz="2500" dirty="0" smtClean="0">
                <a:latin typeface="Circe Bold" pitchFamily="34" charset="-52"/>
              </a:rPr>
            </a:br>
            <a:r>
              <a:rPr lang="ru-RU" sz="2500" dirty="0" smtClean="0">
                <a:latin typeface="Circe Bold" pitchFamily="34" charset="-52"/>
              </a:rPr>
              <a:t>в области инфраструктуры качества</a:t>
            </a:r>
            <a:br>
              <a:rPr lang="ru-RU" sz="2500" dirty="0" smtClean="0">
                <a:latin typeface="Circe Bold" pitchFamily="34" charset="-52"/>
              </a:rPr>
            </a:br>
            <a:r>
              <a:rPr lang="ru-RU" sz="2500" dirty="0" smtClean="0">
                <a:latin typeface="Circe Bold" pitchFamily="34" charset="-52"/>
              </a:rPr>
              <a:t>(на примере Академии Росстандарта)</a:t>
            </a:r>
            <a:endParaRPr lang="ru-RU" sz="2500" noProof="1">
              <a:latin typeface="Circe Bold" pitchFamily="34" charset="-52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110227" y="2187482"/>
            <a:ext cx="10844" cy="1197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056886" y="2295182"/>
            <a:ext cx="64184" cy="60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irce" panose="020B0502020203020203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585" y="2130332"/>
            <a:ext cx="42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irce" panose="020B0502020203020203" pitchFamily="34" charset="-52"/>
              </a:rPr>
              <a:t>Уральский филиал АСМС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585" y="2729280"/>
            <a:ext cx="43289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spc="50" dirty="0">
                <a:solidFill>
                  <a:schemeClr val="bg1"/>
                </a:solidFill>
                <a:latin typeface="Circe Light" panose="020B0402020203020203" pitchFamily="34" charset="-52"/>
              </a:rPr>
              <a:t>Федеральное государственное автономное образовательное учреждение дополнительного профессионального образования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51833" y="6045310"/>
            <a:ext cx="1269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A4B034"/>
                </a:solidFill>
                <a:latin typeface="Circe" panose="020B0502020203020203" pitchFamily="34" charset="-52"/>
              </a:rPr>
              <a:t>АКАДЕМИЯ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D38236-D4B5-6FE5-025A-D8767C6C6231}"/>
              </a:ext>
            </a:extLst>
          </p:cNvPr>
          <p:cNvSpPr txBox="1"/>
          <p:nvPr/>
        </p:nvSpPr>
        <p:spPr>
          <a:xfrm rot="16200000">
            <a:off x="10258896" y="945327"/>
            <a:ext cx="152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irce" panose="020B0502020203020203" pitchFamily="34" charset="-52"/>
              </a:rPr>
              <a:t>uralasms.ru</a:t>
            </a:r>
            <a:endParaRPr lang="ru-RU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901" y="4739024"/>
            <a:ext cx="47340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</a:rPr>
              <a:t>Директор Уральского </a:t>
            </a:r>
            <a:r>
              <a:rPr lang="ru-RU" sz="1500" dirty="0" smtClean="0">
                <a:solidFill>
                  <a:schemeClr val="bg1"/>
                </a:solidFill>
              </a:rPr>
              <a:t>филиала АСМС (г. Екатеринбург)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Черепанов Михаил Александрович</a:t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>
                <a:solidFill>
                  <a:schemeClr val="bg1"/>
                </a:solidFill>
              </a:rPr>
              <a:t>канд. </a:t>
            </a:r>
            <a:r>
              <a:rPr lang="ru-RU" sz="1500" dirty="0" err="1">
                <a:solidFill>
                  <a:schemeClr val="bg1"/>
                </a:solidFill>
              </a:rPr>
              <a:t>пед</a:t>
            </a:r>
            <a:r>
              <a:rPr lang="ru-RU" sz="1500" dirty="0">
                <a:solidFill>
                  <a:schemeClr val="bg1"/>
                </a:solidFill>
              </a:rPr>
              <a:t>. наук, доцент</a:t>
            </a:r>
            <a:endParaRPr lang="ru-RU" sz="1500" spc="50" dirty="0">
              <a:solidFill>
                <a:schemeClr val="bg1"/>
              </a:solidFill>
              <a:latin typeface="Circe Light" panose="020B0402020203020203" pitchFamily="34" charset="-5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Договора о сотрудничестве-взаимодействии\МИЦ, ООО\Логотип\ЛОГОТИП ООО МИЦ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9236" r="22529" b="6586"/>
          <a:stretch/>
        </p:blipFill>
        <p:spPr bwMode="auto">
          <a:xfrm>
            <a:off x="4502989" y="2232602"/>
            <a:ext cx="806719" cy="11795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X:\ДИРЕКТОР\От Ишутиной МА\ФОТО\фото Элемер\обработанные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048" y="1127683"/>
            <a:ext cx="2323264" cy="15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4118" y="281792"/>
            <a:ext cx="98500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Сетевое взаимодействие </a:t>
            </a:r>
            <a:r>
              <a:rPr lang="ru-RU" sz="26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 производителями СИ и учреждениями образования региона</a:t>
            </a:r>
            <a:endParaRPr lang="en-US" sz="26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502989" y="6356352"/>
            <a:ext cx="3234905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pic>
        <p:nvPicPr>
          <p:cNvPr id="1026" name="Picture 2" descr="D:\Мои документы\Договора о сотрудничестве-взаимодействии\ЭЛЕМЕР Пермь Эл СКАДА\logo ЭЛЕМЕР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3" y="2223268"/>
            <a:ext cx="319199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Мои документы\Договора о сотрудничестве-взаимодействии\ЭЛЕМЕР Пермь Эл СКАДА\image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3" y="2942609"/>
            <a:ext cx="2241477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5" y="3664422"/>
            <a:ext cx="2005921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Мои документы\Договора о сотрудничестве-взаимодействии\АВИТЕК-Плюс ООО\АВИТЕК-ПЛЮС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93" y="4924895"/>
            <a:ext cx="356289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Мои документы\Договора о сотрудничестве-взаимодействии\АВИТЕК-Плюс ООО\Logo АВИТЕК-ПЛЮС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34" y="4924895"/>
            <a:ext cx="487585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50" y="3656246"/>
            <a:ext cx="1104756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5"/>
          <p:cNvSpPr txBox="1">
            <a:spLocks/>
          </p:cNvSpPr>
          <p:nvPr/>
        </p:nvSpPr>
        <p:spPr>
          <a:xfrm>
            <a:off x="272077" y="5364490"/>
            <a:ext cx="5052211" cy="8019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Реализация части ОП,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Circe Light" panose="020B04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проведение лабораторного практикума.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016" y="4432215"/>
            <a:ext cx="2062296" cy="159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1874" r="4534" b="45544"/>
          <a:stretch/>
        </p:blipFill>
        <p:spPr bwMode="auto">
          <a:xfrm>
            <a:off x="4319108" y="3534164"/>
            <a:ext cx="990600" cy="10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598" y="4436197"/>
            <a:ext cx="2232973" cy="158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832" y="1127683"/>
            <a:ext cx="2065122" cy="154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94" y="2722930"/>
            <a:ext cx="2152648" cy="161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598" y="2722930"/>
            <a:ext cx="2422416" cy="161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504" y="4436196"/>
            <a:ext cx="2150945" cy="15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00307" y="2724091"/>
            <a:ext cx="2385005" cy="1612164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r="12812"/>
          <a:stretch/>
        </p:blipFill>
        <p:spPr bwMode="auto">
          <a:xfrm>
            <a:off x="5520598" y="1127683"/>
            <a:ext cx="2100217" cy="156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2745" y="1352624"/>
            <a:ext cx="1362075" cy="762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13" name="Прямоугольник 12"/>
          <p:cNvSpPr/>
          <p:nvPr/>
        </p:nvSpPr>
        <p:spPr>
          <a:xfrm>
            <a:off x="1001208" y="1473517"/>
            <a:ext cx="2912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ФУМО по УГС СПО 27.00.00 </a:t>
            </a:r>
            <a:r>
              <a:rPr lang="ru-RU" sz="1400" dirty="0"/>
              <a:t>Управление в технических системах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9668" y="1376736"/>
            <a:ext cx="1257300" cy="3048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51637" y="3004109"/>
            <a:ext cx="1323975" cy="381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3795" y="4383082"/>
            <a:ext cx="2088362" cy="41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Sokolova\Downloads\Картинки для презентаций\1613545409_58-p-kartinki-na-belom-fone-dlya-prezentatsii-6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4244601"/>
            <a:ext cx="3552825" cy="24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7896" y="635654"/>
            <a:ext cx="104442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Программы Уральского филиала </a:t>
            </a:r>
            <a:r>
              <a:rPr lang="ru-RU" sz="26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Академии: предложения</a:t>
            </a:r>
            <a:endParaRPr lang="en-US" sz="26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690113" y="1329877"/>
            <a:ext cx="11136702" cy="4838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latin typeface="Circe Light" pitchFamily="34" charset="-52"/>
                <a:cs typeface="Times New Roman" panose="02020603050405020304" pitchFamily="18" charset="0"/>
              </a:rPr>
              <a:t>Организация </a:t>
            </a:r>
            <a: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  <a:t>лабораторного практикума (работ) </a:t>
            </a:r>
            <a:r>
              <a:rPr lang="ru-RU" sz="2000" b="1" dirty="0">
                <a:latin typeface="Circe Light" pitchFamily="34" charset="-52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Circe Light" pitchFamily="34" charset="-52"/>
                <a:cs typeface="Times New Roman" panose="02020603050405020304" pitchFamily="18" charset="0"/>
              </a:rPr>
              <a:t>оборудовании партнёров</a:t>
            </a:r>
            <a:endParaRPr lang="ru-RU" sz="2000" b="1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1600" b="1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Основные </a:t>
            </a:r>
            <a:r>
              <a:rPr lang="ru-RU" sz="1600" dirty="0"/>
              <a:t>программы повышения квалификации Уральского филиала </a:t>
            </a:r>
            <a:r>
              <a:rPr lang="ru-RU" sz="1600" dirty="0" smtClean="0"/>
              <a:t>(график на 2025 год) согласованны </a:t>
            </a:r>
            <a:r>
              <a:rPr lang="ru-RU" sz="1600" dirty="0" err="1" smtClean="0"/>
              <a:t>Росстандартом</a:t>
            </a:r>
            <a:r>
              <a:rPr lang="ru-RU" sz="16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/>
          </a:p>
          <a:p>
            <a:pPr marL="0" indent="0"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Участие </a:t>
            </a:r>
            <a:r>
              <a:rPr lang="ru-RU" sz="1600" dirty="0"/>
              <a:t>специалистов </a:t>
            </a:r>
            <a:r>
              <a:rPr lang="ru-RU" sz="1600" dirty="0" smtClean="0"/>
              <a:t>производителей оборудования в </a:t>
            </a:r>
            <a:r>
              <a:rPr lang="ru-RU" sz="1600" dirty="0"/>
              <a:t>рамках </a:t>
            </a:r>
            <a:r>
              <a:rPr lang="ru-RU" sz="1600" dirty="0" smtClean="0"/>
              <a:t>программ </a:t>
            </a:r>
            <a:r>
              <a:rPr lang="ru-RU" sz="1600" dirty="0"/>
              <a:t>в качестве </a:t>
            </a:r>
            <a:r>
              <a:rPr lang="ru-RU" sz="1600" dirty="0" err="1" smtClean="0"/>
              <a:t>соорганизаторов</a:t>
            </a:r>
            <a:r>
              <a:rPr lang="ru-RU" sz="1600" dirty="0" smtClean="0"/>
              <a:t> лабораторно-практических </a:t>
            </a:r>
            <a:r>
              <a:rPr lang="ru-RU" sz="1600" dirty="0"/>
              <a:t>занятий</a:t>
            </a:r>
            <a:r>
              <a:rPr lang="ru-RU" sz="1600" dirty="0" smtClean="0"/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dirty="0"/>
              <a:t>- </a:t>
            </a:r>
            <a:r>
              <a:rPr lang="ru-RU" sz="1600" dirty="0" smtClean="0"/>
              <a:t>Программа ПК «</a:t>
            </a:r>
            <a:r>
              <a:rPr lang="ru-RU" sz="1600" b="1" u="sng" dirty="0" smtClean="0"/>
              <a:t>Поверка </a:t>
            </a:r>
            <a:r>
              <a:rPr lang="ru-RU" sz="1600" b="1" u="sng" dirty="0"/>
              <a:t>и калибровка средств измерений </a:t>
            </a:r>
            <a:r>
              <a:rPr lang="ru-RU" sz="1600" b="1" u="sng" dirty="0" smtClean="0"/>
              <a:t>… величин</a:t>
            </a:r>
            <a:r>
              <a:rPr lang="ru-RU" sz="1600" dirty="0"/>
              <a:t>» (знакомство со современным оборудованием и практика его применения</a:t>
            </a:r>
            <a:r>
              <a:rPr lang="ru-RU" sz="1600" dirty="0" smtClean="0"/>
              <a:t>);</a:t>
            </a:r>
            <a:endParaRPr lang="ru-RU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dirty="0" smtClean="0"/>
              <a:t>- Программа ПК «</a:t>
            </a:r>
            <a:r>
              <a:rPr lang="ru-RU" sz="1600" b="1" u="sng" dirty="0" smtClean="0"/>
              <a:t>Метрологическая </a:t>
            </a:r>
            <a:r>
              <a:rPr lang="ru-RU" sz="1600" b="1" u="sng" dirty="0"/>
              <a:t>экспертиза технической документации</a:t>
            </a:r>
            <a:r>
              <a:rPr lang="ru-RU" sz="1600" dirty="0"/>
              <a:t>» (практическое применение программного обеспечения при разработке и выполнении технической документации, установление и контроль метрологических </a:t>
            </a:r>
            <a:r>
              <a:rPr lang="ru-RU" sz="1600" dirty="0" smtClean="0"/>
              <a:t>требований и др.)</a:t>
            </a:r>
            <a:endParaRPr lang="ru-RU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dirty="0" smtClean="0"/>
              <a:t>- Программа ПК </a:t>
            </a:r>
            <a:r>
              <a:rPr lang="ru-RU" sz="1600" dirty="0"/>
              <a:t>«</a:t>
            </a:r>
            <a:r>
              <a:rPr lang="ru-RU" sz="1600" b="1" u="sng" dirty="0" err="1"/>
              <a:t>Нормоконтроль</a:t>
            </a:r>
            <a:r>
              <a:rPr lang="ru-RU" sz="1600" b="1" u="sng" dirty="0"/>
              <a:t> технической документации</a:t>
            </a:r>
            <a:r>
              <a:rPr lang="ru-RU" sz="1600" dirty="0"/>
              <a:t>» (практическое применение программного обеспечения при разработке и выполнении технической документации, работа с электронными </a:t>
            </a:r>
            <a:r>
              <a:rPr lang="ru-RU" sz="1600" dirty="0" smtClean="0"/>
              <a:t>документами и др.)</a:t>
            </a:r>
            <a:endParaRPr lang="ru-RU" sz="1600" dirty="0" smtClean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600" dirty="0">
              <a:latin typeface="Circe Light" pitchFamily="34" charset="-52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Приглашаем пройти у нас повышение </a:t>
            </a:r>
            <a:r>
              <a:rPr lang="ru-RU" sz="1600" b="1" dirty="0" smtClean="0">
                <a:solidFill>
                  <a:srgbClr val="C00000"/>
                </a:solidFill>
                <a:latin typeface="Circe Light" pitchFamily="34" charset="-52"/>
                <a:cs typeface="Times New Roman" pitchFamily="18" charset="0"/>
                <a:sym typeface="Symbol" pitchFamily="18" charset="2"/>
              </a:rPr>
              <a:t>квалификации</a:t>
            </a:r>
            <a:endParaRPr lang="ru-RU" sz="1600" dirty="0" smtClean="0">
              <a:latin typeface="Circe Light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531" y="2877003"/>
            <a:ext cx="3121290" cy="48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t="11683" r="17000" b="24687"/>
          <a:stretch/>
        </p:blipFill>
        <p:spPr>
          <a:xfrm>
            <a:off x="267140" y="364537"/>
            <a:ext cx="11713228" cy="6288812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95" y="1994263"/>
            <a:ext cx="2344399" cy="23443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383268" y="3276835"/>
            <a:ext cx="3824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b="1" dirty="0">
                <a:solidFill>
                  <a:srgbClr val="FF0000"/>
                </a:solidFill>
                <a:latin typeface="Circe Light" pitchFamily="34" charset="-52"/>
                <a:cs typeface="Times New Roman" panose="02020603050405020304" pitchFamily="18" charset="0"/>
              </a:rPr>
              <a:t>Приглашаем </a:t>
            </a:r>
            <a:r>
              <a:rPr lang="ru-RU" b="1" dirty="0" smtClean="0">
                <a:solidFill>
                  <a:srgbClr val="FF0000"/>
                </a:solidFill>
                <a:latin typeface="Circe Light" pitchFamily="34" charset="-52"/>
                <a:cs typeface="Times New Roman" panose="02020603050405020304" pitchFamily="18" charset="0"/>
              </a:rPr>
              <a:t>присоединиться</a:t>
            </a:r>
          </a:p>
          <a:p>
            <a:pPr lvl="0" algn="r">
              <a:defRPr/>
            </a:pPr>
            <a:r>
              <a:rPr lang="ru-RU" b="1" dirty="0" smtClean="0">
                <a:solidFill>
                  <a:srgbClr val="FF0000"/>
                </a:solidFill>
                <a:latin typeface="Circe Light" pitchFamily="34" charset="-52"/>
                <a:cs typeface="Times New Roman" panose="02020603050405020304" pitchFamily="18" charset="0"/>
              </a:rPr>
              <a:t>к </a:t>
            </a:r>
            <a:r>
              <a:rPr lang="ru-RU" b="1" dirty="0">
                <a:solidFill>
                  <a:srgbClr val="FF0000"/>
                </a:solidFill>
                <a:latin typeface="Circe Light" pitchFamily="34" charset="-52"/>
                <a:cs typeface="Times New Roman" panose="02020603050405020304" pitchFamily="18" charset="0"/>
              </a:rPr>
              <a:t>нам в сетях</a:t>
            </a:r>
            <a:endParaRPr lang="ru-RU" dirty="0">
              <a:solidFill>
                <a:prstClr val="black"/>
              </a:solidFill>
              <a:latin typeface="Circe Light" pitchFamily="3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9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4942304" y="2214085"/>
            <a:ext cx="13542" cy="13901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878119" y="2321785"/>
            <a:ext cx="64184" cy="60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10584" y="2130332"/>
            <a:ext cx="41002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Circe Bold" panose="020B0602020203020203" pitchFamily="34" charset="-52"/>
              </a:rPr>
              <a:t>Уральский филиал АСМС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091" y="2905762"/>
            <a:ext cx="43289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spc="50" dirty="0">
                <a:solidFill>
                  <a:schemeClr val="bg1"/>
                </a:solidFill>
                <a:latin typeface="Circe Light" panose="020B0402020203020203" pitchFamily="34" charset="-52"/>
              </a:rPr>
              <a:t>Федеральное государственное автономное образовательное учреждение дополнительного профессионального образования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51833" y="6045310"/>
            <a:ext cx="1302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A4B034"/>
                </a:solidFill>
                <a:latin typeface="Circe Bold" panose="020B0602020203020203" pitchFamily="34" charset="-52"/>
              </a:rPr>
              <a:t>АКАДЕМИЯ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A64A7D-D407-4E3E-C548-10AADDF57159}"/>
              </a:ext>
            </a:extLst>
          </p:cNvPr>
          <p:cNvSpPr txBox="1"/>
          <p:nvPr/>
        </p:nvSpPr>
        <p:spPr>
          <a:xfrm>
            <a:off x="5024847" y="2130332"/>
            <a:ext cx="6996530" cy="1596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15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620075,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г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.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Екатеринбург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,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ул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.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Красноармейская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,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строение 4Б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, </a:t>
            </a:r>
            <a:r>
              <a:rPr lang="ru-RU" sz="1500" spc="-2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 2 </a:t>
            </a:r>
            <a:r>
              <a:rPr lang="ru-RU" sz="1500" spc="-20" dirty="0">
                <a:solidFill>
                  <a:schemeClr val="bg1"/>
                </a:solidFill>
                <a:latin typeface="Circe Light" panose="020B0402020203020203" pitchFamily="34" charset="-52"/>
              </a:rPr>
              <a:t>этаж</a:t>
            </a:r>
          </a:p>
          <a:p>
            <a:pPr>
              <a:lnSpc>
                <a:spcPts val="2400"/>
              </a:lnSpc>
            </a:pP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(343) </a:t>
            </a:r>
            <a:r>
              <a:rPr lang="ru-RU" sz="15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363-03-30</a:t>
            </a:r>
            <a:endParaRPr lang="ru-RU" sz="1500" dirty="0">
              <a:solidFill>
                <a:schemeClr val="bg1"/>
              </a:solidFill>
              <a:latin typeface="Circe Light" panose="020B0402020203020203" pitchFamily="34" charset="-52"/>
            </a:endParaRPr>
          </a:p>
          <a:p>
            <a:pPr>
              <a:lnSpc>
                <a:spcPts val="2400"/>
              </a:lnSpc>
            </a:pPr>
            <a:r>
              <a:rPr lang="en-US" sz="1500" dirty="0" err="1">
                <a:solidFill>
                  <a:schemeClr val="bg1"/>
                </a:solidFill>
                <a:latin typeface="Circe Light" panose="020B0402020203020203" pitchFamily="34" charset="-52"/>
              </a:rPr>
              <a:t>omd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@</a:t>
            </a:r>
            <a:r>
              <a:rPr lang="en-US" sz="1500" dirty="0" err="1">
                <a:solidFill>
                  <a:schemeClr val="bg1"/>
                </a:solidFill>
                <a:latin typeface="Circe Light" panose="020B0402020203020203" pitchFamily="34" charset="-52"/>
              </a:rPr>
              <a:t>ufasms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.</a:t>
            </a:r>
            <a:r>
              <a:rPr lang="en-US" sz="1500" dirty="0" err="1">
                <a:solidFill>
                  <a:schemeClr val="bg1"/>
                </a:solidFill>
                <a:latin typeface="Circe Light" panose="020B0402020203020203" pitchFamily="34" charset="-52"/>
              </a:rPr>
              <a:t>ru</a:t>
            </a:r>
            <a:endParaRPr lang="ru-RU" sz="1500" dirty="0">
              <a:solidFill>
                <a:schemeClr val="bg1"/>
              </a:solidFill>
              <a:latin typeface="Circe Light" panose="020B0402020203020203" pitchFamily="34" charset="-52"/>
            </a:endParaRPr>
          </a:p>
          <a:p>
            <a:pPr>
              <a:lnSpc>
                <a:spcPts val="2400"/>
              </a:lnSpc>
            </a:pPr>
            <a:r>
              <a:rPr lang="en-US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www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.</a:t>
            </a:r>
            <a:r>
              <a:rPr lang="en-US" sz="1500" dirty="0" err="1">
                <a:solidFill>
                  <a:schemeClr val="bg1"/>
                </a:solidFill>
                <a:latin typeface="Circe Light" panose="020B0402020203020203" pitchFamily="34" charset="-52"/>
              </a:rPr>
              <a:t>uralasms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.</a:t>
            </a:r>
            <a:r>
              <a:rPr lang="en-US" sz="1500" dirty="0" err="1" smtClean="0">
                <a:solidFill>
                  <a:schemeClr val="bg1"/>
                </a:solidFill>
                <a:latin typeface="Circe Light" panose="020B0402020203020203" pitchFamily="34" charset="-52"/>
              </a:rPr>
              <a:t>ru</a:t>
            </a:r>
            <a:endParaRPr lang="en-US" sz="1500" dirty="0" smtClean="0">
              <a:solidFill>
                <a:schemeClr val="bg1"/>
              </a:solidFill>
              <a:latin typeface="Circe Light" panose="020B0402020203020203" pitchFamily="34" charset="-52"/>
            </a:endParaRPr>
          </a:p>
          <a:p>
            <a:pPr>
              <a:lnSpc>
                <a:spcPts val="2400"/>
              </a:lnSpc>
            </a:pPr>
            <a:r>
              <a:rPr lang="ru-RU" sz="1500" dirty="0" smtClean="0">
                <a:solidFill>
                  <a:schemeClr val="bg1"/>
                </a:solidFill>
                <a:latin typeface="Circe Light" panose="020B0402020203020203" pitchFamily="34" charset="-52"/>
              </a:rPr>
              <a:t>Лицензия </a:t>
            </a:r>
            <a:r>
              <a:rPr lang="ru-RU" sz="1500" dirty="0">
                <a:solidFill>
                  <a:schemeClr val="bg1"/>
                </a:solidFill>
                <a:latin typeface="Circe Light" panose="020B0402020203020203" pitchFamily="34" charset="-52"/>
              </a:rPr>
              <a:t>№ Л035-00115-77/00096973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21" y="2604406"/>
            <a:ext cx="1725283" cy="17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5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7D93CC9-F88C-9D71-4295-140C6D97CC8C}"/>
              </a:ext>
            </a:extLst>
          </p:cNvPr>
          <p:cNvSpPr/>
          <p:nvPr/>
        </p:nvSpPr>
        <p:spPr>
          <a:xfrm>
            <a:off x="487531" y="5643300"/>
            <a:ext cx="1115308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1F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в сфере инфраструктуры качества необходимы (в разных аспектах) широкому </a:t>
            </a:r>
            <a:r>
              <a:rPr lang="ru-RU" sz="1300" b="1" dirty="0" smtClean="0">
                <a:solidFill>
                  <a:srgbClr val="1F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кругу </a:t>
            </a:r>
            <a:r>
              <a:rPr lang="ru-RU" sz="1300" b="1" dirty="0">
                <a:solidFill>
                  <a:srgbClr val="1F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 предприятий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1548" y="1483697"/>
            <a:ext cx="3026791" cy="338554"/>
          </a:xfrm>
          <a:prstGeom prst="rect">
            <a:avLst/>
          </a:prstGeom>
          <a:solidFill>
            <a:srgbClr val="002060">
              <a:alpha val="12000"/>
            </a:srgbClr>
          </a:solidFill>
        </p:spPr>
        <p:txBody>
          <a:bodyPr wrap="non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специалисты по стандартизации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1548" y="2222452"/>
            <a:ext cx="3026791" cy="338554"/>
          </a:xfrm>
          <a:prstGeom prst="rect">
            <a:avLst/>
          </a:prstGeom>
          <a:solidFill>
            <a:srgbClr val="002060">
              <a:alpha val="1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специалисты по метрологии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84044" y="2089294"/>
            <a:ext cx="3071829" cy="584775"/>
          </a:xfrm>
          <a:prstGeom prst="rect">
            <a:avLst/>
          </a:prstGeom>
          <a:solidFill>
            <a:srgbClr val="002060">
              <a:alpha val="12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сотрудники испытательных и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аналитических лабораторий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1549" y="2586594"/>
            <a:ext cx="3026790" cy="584775"/>
          </a:xfrm>
          <a:prstGeom prst="rect">
            <a:avLst/>
          </a:prstGeom>
          <a:solidFill>
            <a:srgbClr val="002060">
              <a:alpha val="12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специалисты служб контроля качества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1548" y="1853186"/>
            <a:ext cx="3026791" cy="338554"/>
          </a:xfrm>
          <a:prstGeom prst="rect">
            <a:avLst/>
          </a:prstGeom>
          <a:solidFill>
            <a:srgbClr val="002060">
              <a:alpha val="1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специалисты по сертификации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72244" y="1478931"/>
            <a:ext cx="3071829" cy="584775"/>
          </a:xfrm>
          <a:prstGeom prst="rect">
            <a:avLst/>
          </a:prstGeom>
          <a:solidFill>
            <a:srgbClr val="002060">
              <a:alpha val="12000"/>
            </a:srgbClr>
          </a:solidFill>
        </p:spPr>
        <p:txBody>
          <a:bodyPr wrap="square" anchor="ctr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сотрудники надзорных и 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инспекционных органов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53353" y="1487999"/>
            <a:ext cx="2642775" cy="338554"/>
          </a:xfrm>
          <a:prstGeom prst="rect">
            <a:avLst/>
          </a:prstGeom>
          <a:solidFill>
            <a:srgbClr val="A5AF42">
              <a:alpha val="6000"/>
            </a:srgbClr>
          </a:solidFill>
        </p:spPr>
        <p:txBody>
          <a:bodyPr wrap="none">
            <a:spAutoFit/>
          </a:bodyPr>
          <a:lstStyle/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управленцы разного уровня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653353" y="1853186"/>
            <a:ext cx="3543471" cy="338554"/>
          </a:xfrm>
          <a:prstGeom prst="rect">
            <a:avLst/>
          </a:prstGeom>
          <a:solidFill>
            <a:srgbClr val="A5AF42">
              <a:alpha val="6000"/>
            </a:srgbClr>
          </a:solidFill>
        </p:spPr>
        <p:txBody>
          <a:bodyPr wrap="none">
            <a:spAutoFit/>
          </a:bodyPr>
          <a:lstStyle/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специалисты по закупкам и продажам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653353" y="2212404"/>
            <a:ext cx="2229649" cy="338554"/>
          </a:xfrm>
          <a:prstGeom prst="rect">
            <a:avLst/>
          </a:prstGeom>
          <a:solidFill>
            <a:srgbClr val="A5AF42">
              <a:alpha val="6000"/>
            </a:srgbClr>
          </a:solidFill>
        </p:spPr>
        <p:txBody>
          <a:bodyPr wrap="none">
            <a:spAutoFit/>
          </a:bodyPr>
          <a:lstStyle/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проектные менеджеры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33019" y="999037"/>
            <a:ext cx="2490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 ШИРОКОМ СМЫСЛЕ:</a:t>
            </a:r>
          </a:p>
        </p:txBody>
      </p:sp>
      <p:sp>
        <p:nvSpPr>
          <p:cNvPr id="23" name="Левая круглая скобка 22"/>
          <p:cNvSpPr/>
          <p:nvPr/>
        </p:nvSpPr>
        <p:spPr>
          <a:xfrm rot="5400000">
            <a:off x="9369126" y="-411933"/>
            <a:ext cx="218149" cy="3748767"/>
          </a:xfrm>
          <a:prstGeom prst="leftBracke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2780928"/>
            <a:ext cx="1888972" cy="11802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43" y="2802158"/>
            <a:ext cx="1888972" cy="117318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54" y="867840"/>
            <a:ext cx="417796" cy="4587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6" y="781360"/>
            <a:ext cx="427813" cy="5284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1276" y="4052234"/>
            <a:ext cx="10972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Объем и структура рынка труда в сфере стандартизации и </a:t>
            </a:r>
            <a:r>
              <a:rPr lang="ru-RU" sz="1600" b="1" dirty="0" smtClean="0">
                <a:solidFill>
                  <a:srgbClr val="002060"/>
                </a:solidFill>
              </a:rPr>
              <a:t>метрологии </a:t>
            </a:r>
            <a:r>
              <a:rPr lang="ru-RU" sz="1200" i="1" dirty="0" smtClean="0">
                <a:solidFill>
                  <a:srgbClr val="002060"/>
                </a:solidFill>
              </a:rPr>
              <a:t>(</a:t>
            </a:r>
            <a:r>
              <a:rPr lang="ru-RU" sz="1200" i="1" dirty="0">
                <a:solidFill>
                  <a:srgbClr val="002060"/>
                </a:solidFill>
              </a:rPr>
              <a:t>по данным Росстата, </a:t>
            </a:r>
            <a:r>
              <a:rPr lang="ru-RU" sz="1200" i="1" dirty="0">
                <a:solidFill>
                  <a:srgbClr val="C00000"/>
                </a:solidFill>
              </a:rPr>
              <a:t>по обрабатывающим отраслям</a:t>
            </a:r>
            <a:r>
              <a:rPr lang="ru-RU" sz="1200" i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96474" y="980728"/>
            <a:ext cx="2365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 УЗКОМ СМЫСЛЕ:</a:t>
            </a:r>
          </a:p>
        </p:txBody>
      </p:sp>
      <p:sp>
        <p:nvSpPr>
          <p:cNvPr id="42" name="Левая круглая скобка 41"/>
          <p:cNvSpPr/>
          <p:nvPr/>
        </p:nvSpPr>
        <p:spPr>
          <a:xfrm rot="5400000">
            <a:off x="3569604" y="-1670395"/>
            <a:ext cx="218149" cy="6274803"/>
          </a:xfrm>
          <a:prstGeom prst="leftBracket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43" name="Объект 3"/>
          <p:cNvGraphicFramePr>
            <a:graphicFrameLocks/>
          </p:cNvGraphicFramePr>
          <p:nvPr>
            <p:extLst/>
          </p:nvPr>
        </p:nvGraphicFramePr>
        <p:xfrm>
          <a:off x="551383" y="4426692"/>
          <a:ext cx="11017225" cy="1081234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6636362">
                  <a:extLst>
                    <a:ext uri="{9D8B030D-6E8A-4147-A177-3AD203B41FA5}">
                      <a16:colId xmlns:a16="http://schemas.microsoft.com/office/drawing/2014/main" xmlns="" val="4249861408"/>
                    </a:ext>
                  </a:extLst>
                </a:gridCol>
                <a:gridCol w="2284958">
                  <a:extLst>
                    <a:ext uri="{9D8B030D-6E8A-4147-A177-3AD203B41FA5}">
                      <a16:colId xmlns:a16="http://schemas.microsoft.com/office/drawing/2014/main" xmlns="" val="3976660312"/>
                    </a:ext>
                  </a:extLst>
                </a:gridCol>
                <a:gridCol w="2095905">
                  <a:extLst>
                    <a:ext uri="{9D8B030D-6E8A-4147-A177-3AD203B41FA5}">
                      <a16:colId xmlns:a16="http://schemas.microsoft.com/office/drawing/2014/main" xmlns="" val="2779273186"/>
                    </a:ext>
                  </a:extLst>
                </a:gridCol>
              </a:tblGrid>
              <a:tr h="39543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Количество трудоспособных граждан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rgbClr val="A5AF42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rgbClr val="A5AF42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Circe" panose="020B0502020203020203" pitchFamily="34" charset="-52"/>
                      </a:endParaRPr>
                    </a:p>
                  </a:txBody>
                  <a:tcPr anchor="ctr">
                    <a:solidFill>
                      <a:srgbClr val="A5AF42">
                        <a:alpha val="4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964195"/>
                  </a:ext>
                </a:extLst>
              </a:tr>
              <a:tr h="682530">
                <a:tc>
                  <a:txBody>
                    <a:bodyPr/>
                    <a:lstStyle/>
                    <a:p>
                      <a:r>
                        <a:rPr lang="ru-RU" sz="1300" b="0" dirty="0">
                          <a:latin typeface="Circe" panose="020B0502020203020203" pitchFamily="34" charset="-52"/>
                        </a:rPr>
                        <a:t>Из них, связанных с метрологией, средствами измерений, метрологическим обеспечением, техническим контролем и стандартизацией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Circe" panose="020B0502020203020203" pitchFamily="34" charset="-52"/>
                        </a:rPr>
                        <a:t>172 тыс. чел.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latin typeface="Circe" panose="020B0502020203020203" pitchFamily="34" charset="-52"/>
                        </a:rPr>
                        <a:t>10,1% от</a:t>
                      </a:r>
                      <a:r>
                        <a:rPr lang="ru-RU" sz="1300" b="0" baseline="0" dirty="0">
                          <a:latin typeface="Circe" panose="020B0502020203020203" pitchFamily="34" charset="-52"/>
                        </a:rPr>
                        <a:t> руководящих и ИТР по отрасли</a:t>
                      </a:r>
                      <a:endParaRPr lang="ru-RU" sz="1300" b="0" dirty="0">
                        <a:latin typeface="Circe" panose="020B0502020203020203" pitchFamily="34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7623549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799121"/>
            <a:ext cx="1888972" cy="11762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77" y="2792624"/>
            <a:ext cx="1893271" cy="116687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196474" y="238027"/>
            <a:ext cx="9850057" cy="48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b="1" dirty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Специалисты в области инфраструктуры </a:t>
            </a:r>
            <a:r>
              <a:rPr lang="ru-RU" sz="26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качества</a:t>
            </a:r>
            <a:endParaRPr lang="en-US" sz="26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7218" y="416632"/>
            <a:ext cx="11089232" cy="5232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1"/>
                </a:gs>
                <a:gs pos="100000">
                  <a:schemeClr val="bg1"/>
                </a:gs>
                <a:gs pos="45000">
                  <a:schemeClr val="bg1"/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j-lt"/>
              </a:rPr>
              <a:t>Кадровое обеспечение промышленного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роста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962" y="5733256"/>
            <a:ext cx="874101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К кадрам необходимо относится как к </a:t>
            </a:r>
            <a:r>
              <a:rPr lang="ru-RU" sz="1600" b="1" dirty="0" smtClean="0">
                <a:solidFill>
                  <a:srgbClr val="C00000"/>
                </a:solidFill>
              </a:rPr>
              <a:t>важнейшему </a:t>
            </a:r>
            <a:r>
              <a:rPr lang="ru-RU" sz="1600" b="1" dirty="0">
                <a:solidFill>
                  <a:srgbClr val="C00000"/>
                </a:solidFill>
              </a:rPr>
              <a:t>экономическому ресурсу!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06045" y="1069195"/>
            <a:ext cx="274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Экономические ресурсы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335899" y="1760779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 ЗЕМЛЯ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673230" y="3535325"/>
            <a:ext cx="68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33FF"/>
                </a:solidFill>
              </a:rPr>
              <a:t>ТРУД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81758" y="2642302"/>
            <a:ext cx="113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КАПИТАЛ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381758" y="5144602"/>
            <a:ext cx="1711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DC4D69"/>
                </a:solidFill>
              </a:rPr>
              <a:t>ПРЕДПРИНИ-</a:t>
            </a:r>
            <a:endParaRPr lang="ru-RU" b="1" dirty="0">
              <a:solidFill>
                <a:srgbClr val="DC4D69"/>
              </a:solidFill>
            </a:endParaRPr>
          </a:p>
          <a:p>
            <a:r>
              <a:rPr lang="ru-RU" b="1" dirty="0">
                <a:solidFill>
                  <a:srgbClr val="DC4D69"/>
                </a:solidFill>
              </a:rPr>
              <a:t>МАТЕЛЬСТВО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381758" y="4491681"/>
            <a:ext cx="153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ТЕХНОЛОГИИ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34" y="1577024"/>
            <a:ext cx="700899" cy="7368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34" y="3339668"/>
            <a:ext cx="567806" cy="7606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842" y="5045680"/>
            <a:ext cx="754370" cy="8441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97" y="4301612"/>
            <a:ext cx="736768" cy="7494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97" y="2452233"/>
            <a:ext cx="749471" cy="749471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9323182" y="1291862"/>
            <a:ext cx="6589" cy="4610671"/>
          </a:xfrm>
          <a:prstGeom prst="line">
            <a:avLst/>
          </a:prstGeom>
          <a:ln w="47625">
            <a:solidFill>
              <a:srgbClr val="1F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72936" y="1443881"/>
            <a:ext cx="8880648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Образование в целом до сих пор оторвано от работодателя</a:t>
            </a:r>
            <a:r>
              <a:rPr lang="ru-RU" dirty="0"/>
              <a:t>. Обучение студентов в большинстве учебных заведений России осуществляется без прохождения практики на производственных предприятиях</a:t>
            </a:r>
          </a:p>
          <a:p>
            <a:pPr marL="342900" indent="-342900" algn="just">
              <a:buAutoNum type="arabicPeriod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Нормативные документы не обеспечивают качества подготовки </a:t>
            </a:r>
            <a:r>
              <a:rPr lang="ru-RU" dirty="0"/>
              <a:t>(ФГОС, профессиональные </a:t>
            </a:r>
            <a:r>
              <a:rPr lang="ru-RU" dirty="0" smtClean="0"/>
              <a:t>стандарты </a:t>
            </a:r>
            <a:r>
              <a:rPr lang="ru-RU" dirty="0"/>
              <a:t>и пр.) в силу быстрого устаревания, отсутствия эффективного инструмента обновления содержания и отсутствия баланса «теория-практика»</a:t>
            </a:r>
          </a:p>
          <a:p>
            <a:pPr marL="342900" indent="-342900" algn="just">
              <a:buAutoNum type="arabicPeriod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Длительный цикл разработки и внедрения/актуализации нормативных документов</a:t>
            </a:r>
            <a:r>
              <a:rPr lang="ru-RU" dirty="0"/>
              <a:t>. С момента начала разработки до момента внедрения проходит до 7 лет.</a:t>
            </a:r>
          </a:p>
          <a:p>
            <a:pPr marL="342900" indent="-342900" algn="just">
              <a:buAutoNum type="arabicPeriod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Недостаточно развиваются и поддерживаются кооперационные связи</a:t>
            </a:r>
            <a:r>
              <a:rPr lang="ru-RU" dirty="0"/>
              <a:t>. Взаимодействие предприятий и учебных заведений (в том числе софинансирование подготовки) осуществляется несистемно, без нормативной и методической базы.</a:t>
            </a:r>
          </a:p>
          <a:p>
            <a:pPr marL="342900" indent="-342900" algn="just">
              <a:buAutoNum type="arabicPeriod"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Учебное оборудование часто не соответствует передовым технологиям</a:t>
            </a:r>
            <a:r>
              <a:rPr lang="ru-RU" dirty="0"/>
              <a:t>, отсутствует возможность оперативного обновления материально-технической базы.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76300" y="307787"/>
            <a:ext cx="105258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+mj-lt"/>
              </a:rPr>
              <a:t>Подготовка в сфере инфраструктуры качества: участники и функции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7D93CC9-F88C-9D71-4295-140C6D97CC8C}"/>
              </a:ext>
            </a:extLst>
          </p:cNvPr>
          <p:cNvSpPr/>
          <p:nvPr/>
        </p:nvSpPr>
        <p:spPr>
          <a:xfrm>
            <a:off x="503142" y="5461595"/>
            <a:ext cx="11153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F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Унификация модели </a:t>
            </a:r>
            <a:r>
              <a:rPr lang="ru-RU" sz="1600" b="1" dirty="0">
                <a:solidFill>
                  <a:srgbClr val="1F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 и </a:t>
            </a:r>
            <a:r>
              <a:rPr lang="ru-RU" sz="1600" b="1" dirty="0" smtClean="0">
                <a:solidFill>
                  <a:srgbClr val="1F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</a:t>
            </a:r>
            <a:r>
              <a:rPr lang="ru-RU" sz="1600" b="1" dirty="0">
                <a:solidFill>
                  <a:srgbClr val="1F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функций между </a:t>
            </a:r>
            <a:r>
              <a:rPr lang="ru-RU" sz="1600" b="1" dirty="0" smtClean="0">
                <a:solidFill>
                  <a:srgbClr val="1F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участниками</a:t>
            </a:r>
            <a:endParaRPr lang="ru-RU" sz="1600" b="1" dirty="0">
              <a:solidFill>
                <a:srgbClr val="1F3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69584" y="1942692"/>
            <a:ext cx="1440000" cy="54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  ТРЕБОВАНИЯ </a:t>
            </a:r>
          </a:p>
          <a:p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К РАБОТНИКАМ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7417" y="1860707"/>
            <a:ext cx="1620000" cy="75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ПРОГРАММЫ </a:t>
            </a:r>
          </a:p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КРАТКОСРОЧНОГО </a:t>
            </a:r>
          </a:p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ОБУЧЕНИЯ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32189" y="1982971"/>
            <a:ext cx="1440000" cy="54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</a:rPr>
              <a:t>ПРОГРАММЫ</a:t>
            </a:r>
          </a:p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</a:rPr>
              <a:t> ВПО 5-7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ЛЕТ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97693" y="1982971"/>
            <a:ext cx="14400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ПРОГРАММЫ </a:t>
            </a:r>
            <a:endParaRPr lang="ru-RU" sz="15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</a:rPr>
              <a:t>СПО  2-3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198227" y="1968973"/>
            <a:ext cx="14400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ДПП</a:t>
            </a:r>
          </a:p>
          <a:p>
            <a:pPr algn="ctr"/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&lt;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</a:rPr>
              <a:t>1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ГОДА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85142" y="2730406"/>
            <a:ext cx="11582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</a:rPr>
              <a:t>Образовательные организации, обучающие специальностям в области инфраструктуры качества </a:t>
            </a:r>
          </a:p>
        </p:txBody>
      </p:sp>
      <p:graphicFrame>
        <p:nvGraphicFramePr>
          <p:cNvPr id="25" name="Объект 3"/>
          <p:cNvGraphicFramePr>
            <a:graphicFrameLocks/>
          </p:cNvGraphicFramePr>
          <p:nvPr>
            <p:extLst/>
          </p:nvPr>
        </p:nvGraphicFramePr>
        <p:xfrm>
          <a:off x="475815" y="3068960"/>
          <a:ext cx="11287758" cy="216745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532021">
                  <a:extLst>
                    <a:ext uri="{9D8B030D-6E8A-4147-A177-3AD203B41FA5}">
                      <a16:colId xmlns:a16="http://schemas.microsoft.com/office/drawing/2014/main" xmlns="" val="1430708819"/>
                    </a:ext>
                  </a:extLst>
                </a:gridCol>
                <a:gridCol w="967144">
                  <a:extLst>
                    <a:ext uri="{9D8B030D-6E8A-4147-A177-3AD203B41FA5}">
                      <a16:colId xmlns:a16="http://schemas.microsoft.com/office/drawing/2014/main" xmlns="" val="1791752143"/>
                    </a:ext>
                  </a:extLst>
                </a:gridCol>
                <a:gridCol w="2178396">
                  <a:extLst>
                    <a:ext uri="{9D8B030D-6E8A-4147-A177-3AD203B41FA5}">
                      <a16:colId xmlns:a16="http://schemas.microsoft.com/office/drawing/2014/main" xmlns="" val="2167208467"/>
                    </a:ext>
                  </a:extLst>
                </a:gridCol>
                <a:gridCol w="2235406">
                  <a:extLst>
                    <a:ext uri="{9D8B030D-6E8A-4147-A177-3AD203B41FA5}">
                      <a16:colId xmlns:a16="http://schemas.microsoft.com/office/drawing/2014/main" xmlns="" val="385800903"/>
                    </a:ext>
                  </a:extLst>
                </a:gridCol>
                <a:gridCol w="1374791">
                  <a:extLst>
                    <a:ext uri="{9D8B030D-6E8A-4147-A177-3AD203B41FA5}">
                      <a16:colId xmlns:a16="http://schemas.microsoft.com/office/drawing/2014/main" xmlns="" val="443662599"/>
                    </a:ext>
                  </a:extLst>
                </a:gridCol>
              </a:tblGrid>
              <a:tr h="245188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Направление подготовки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E4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Колледжи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F4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Вузы и НИИ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F4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0" baseline="0" dirty="0" err="1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ДПО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Circe" panose="020B0502020203020203" pitchFamily="3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F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6338002"/>
                  </a:ext>
                </a:extLst>
              </a:tr>
              <a:tr h="612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Бакалавры, магистры,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 специалисты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Circe" panose="020B0502020203020203" pitchFamily="3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Кадры высшей</a:t>
                      </a:r>
                    </a:p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научной квалификации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8724897"/>
                  </a:ext>
                </a:extLst>
              </a:tr>
              <a:tr h="254022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Техническое регулирование и управление качеством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8252059"/>
                  </a:ext>
                </a:extLst>
              </a:tr>
              <a:tr h="2540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Circe" panose="020B0502020203020203" pitchFamily="34" charset="-52"/>
                        </a:rPr>
                        <a:t>Стандартизация и метрология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Circe" panose="020B0502020203020203" pitchFamily="34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160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0577089"/>
                  </a:ext>
                </a:extLst>
              </a:tr>
              <a:tr h="2540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Circe" panose="020B0502020203020203" pitchFamily="34" charset="-52"/>
                        </a:rPr>
                        <a:t>Метрология и метрологическое обеспечение (и смежные)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Circe" panose="020B0502020203020203" pitchFamily="3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179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9212997"/>
                  </a:ext>
                </a:extLst>
              </a:tr>
              <a:tr h="2540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Circe" panose="020B0502020203020203" pitchFamily="34" charset="-52"/>
                        </a:rPr>
                        <a:t>Управление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Circe" panose="020B0502020203020203" pitchFamily="34" charset="-52"/>
                        </a:rPr>
                        <a:t>качеством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Circe" panose="020B0502020203020203" pitchFamily="34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165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210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4346649"/>
                  </a:ext>
                </a:extLst>
              </a:tr>
              <a:tr h="254022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Стандартизация и управление качеством продукции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Circe" panose="020B0502020203020203" pitchFamily="34" charset="-52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0388409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479456" y="1968707"/>
            <a:ext cx="1440000" cy="54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</a:rPr>
              <a:t>НОРМАТИВНЫЕ</a:t>
            </a:r>
          </a:p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</a:rPr>
              <a:t> ТРЕБОВАНИЯ</a:t>
            </a:r>
            <a:endParaRPr lang="ru-RU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456" y="1010694"/>
            <a:ext cx="1476000" cy="553998"/>
          </a:xfrm>
          <a:prstGeom prst="rect">
            <a:avLst/>
          </a:prstGeom>
          <a:solidFill>
            <a:srgbClr val="A5AE41">
              <a:alpha val="50000"/>
            </a:srgb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Регулятор</a:t>
            </a: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33584" y="1010694"/>
            <a:ext cx="1476000" cy="553998"/>
          </a:xfrm>
          <a:prstGeom prst="rect">
            <a:avLst/>
          </a:prstGeom>
          <a:solidFill>
            <a:srgbClr val="A5AE41">
              <a:alpha val="50000"/>
            </a:srgb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Работодатель</a:t>
            </a: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7417" y="1024692"/>
            <a:ext cx="1476000" cy="540000"/>
          </a:xfrm>
          <a:prstGeom prst="rect">
            <a:avLst/>
          </a:prstGeom>
          <a:solidFill>
            <a:srgbClr val="A5AE41">
              <a:alpha val="50000"/>
            </a:srgb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Корпоративный университет</a:t>
            </a: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4189" y="1010694"/>
            <a:ext cx="1476000" cy="553998"/>
          </a:xfrm>
          <a:prstGeom prst="rect">
            <a:avLst/>
          </a:prstGeom>
          <a:solidFill>
            <a:srgbClr val="A5AE41">
              <a:alpha val="50000"/>
            </a:srgb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ВУЗ</a:t>
            </a: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97693" y="1024692"/>
            <a:ext cx="1476000" cy="553998"/>
          </a:xfrm>
          <a:prstGeom prst="rect">
            <a:avLst/>
          </a:prstGeom>
          <a:solidFill>
            <a:srgbClr val="A5AE41">
              <a:alpha val="50000"/>
            </a:srgb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Колледж</a:t>
            </a: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80227" y="1017693"/>
            <a:ext cx="1476000" cy="540000"/>
          </a:xfrm>
          <a:prstGeom prst="rect">
            <a:avLst/>
          </a:prstGeom>
          <a:solidFill>
            <a:srgbClr val="A5AE41">
              <a:alpha val="50000"/>
            </a:srgbClr>
          </a:solidFill>
          <a:ln w="0">
            <a:noFill/>
          </a:ln>
          <a:scene3d>
            <a:camera prst="orthographicFront"/>
            <a:lightRig rig="threePt" dir="t"/>
          </a:scene3d>
          <a:sp3d prstMaterial="metal">
            <a:bevelT w="165100" prst="coolSlant"/>
            <a:bevelB w="165100" prst="coolSlant"/>
          </a:sp3d>
        </p:spPr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ДПО</a:t>
            </a: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!Загрузки (Скачать)\kartinka401-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10155"/>
          <a:stretch/>
        </p:blipFill>
        <p:spPr bwMode="auto">
          <a:xfrm>
            <a:off x="8941779" y="-5042"/>
            <a:ext cx="3248896" cy="219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!Загрузки (Скачать)\IMG_0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2074885"/>
            <a:ext cx="325991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Мои документы\Фото командировок\Екатеринбург\ЦОПП\01.10.2022_Дискус клуб_Акселератор бизнеса\IMG_78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9" b="11707"/>
          <a:stretch/>
        </p:blipFill>
        <p:spPr bwMode="auto">
          <a:xfrm>
            <a:off x="8941779" y="3510943"/>
            <a:ext cx="3243758" cy="33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3879571" y="1247982"/>
            <a:ext cx="2231095" cy="5911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18000" tIns="108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 u="sng" dirty="0" smtClean="0">
                <a:solidFill>
                  <a:prstClr val="black"/>
                </a:solidFill>
                <a:latin typeface="Calibri Light"/>
              </a:rPr>
              <a:t>Координатор проекта</a:t>
            </a:r>
          </a:p>
          <a:p>
            <a:pPr algn="ctr" eaLnBrk="1" hangingPunct="1">
              <a:spcBef>
                <a:spcPct val="50000"/>
              </a:spcBef>
            </a:pP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17"/>
          <a:stretch/>
        </p:blipFill>
        <p:spPr bwMode="auto">
          <a:xfrm>
            <a:off x="5155422" y="4714875"/>
            <a:ext cx="3745413" cy="207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7686121" y="3381375"/>
            <a:ext cx="1533526" cy="1600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Выгнутая вверх стрелка 36"/>
          <p:cNvSpPr/>
          <p:nvPr/>
        </p:nvSpPr>
        <p:spPr>
          <a:xfrm>
            <a:off x="1489600" y="2063750"/>
            <a:ext cx="6596278" cy="13223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1714" y="272848"/>
            <a:ext cx="9802973" cy="97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dirty="0">
                <a:solidFill>
                  <a:prstClr val="black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Сетевое </a:t>
            </a:r>
            <a:r>
              <a:rPr lang="ru-RU" sz="2800" dirty="0" smtClean="0">
                <a:solidFill>
                  <a:prstClr val="black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сотрудничество на Урале</a:t>
            </a:r>
            <a:r>
              <a:rPr lang="ru-RU" sz="2800" dirty="0">
                <a:solidFill>
                  <a:prstClr val="black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: модель:</a:t>
            </a:r>
            <a:endParaRPr lang="ru-RU" sz="2800" dirty="0" smtClean="0">
              <a:solidFill>
                <a:prstClr val="black"/>
              </a:solidFill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2800" dirty="0" smtClean="0">
                <a:solidFill>
                  <a:prstClr val="black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Метрологический образовательный кластер </a:t>
            </a:r>
            <a:r>
              <a:rPr lang="ru-RU" sz="2800" dirty="0" smtClean="0">
                <a:solidFill>
                  <a:prstClr val="white"/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РСТ</a:t>
            </a:r>
            <a:endParaRPr lang="en-US" sz="2800" dirty="0">
              <a:solidFill>
                <a:prstClr val="white"/>
              </a:solidFill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99146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631365" y="5020303"/>
            <a:ext cx="11007306" cy="12388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ru-RU" sz="1400" dirty="0">
              <a:solidFill>
                <a:prstClr val="black"/>
              </a:solidFill>
              <a:latin typeface="Circe Light" pitchFamily="34" charset="-52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1" smtClean="0">
                <a:solidFill>
                  <a:prstClr val="black">
                    <a:tint val="75000"/>
                  </a:prstClr>
                </a:solidFill>
              </a:rPr>
              <a:t>Тюмень. Февраль 2025</a:t>
            </a:r>
            <a:endParaRPr lang="ru-RU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015063" y="3571875"/>
            <a:ext cx="5876260" cy="1219200"/>
          </a:xfrm>
          <a:prstGeom prst="rightArrow">
            <a:avLst>
              <a:gd name="adj1" fmla="val 50000"/>
              <a:gd name="adj2" fmla="val 1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Calibri Light"/>
              </a:rPr>
              <a:t>Непрерывный процесс подготовки кадров в области метрологии</a:t>
            </a:r>
            <a:r>
              <a:rPr lang="en-US" sz="1400" b="1" dirty="0">
                <a:solidFill>
                  <a:prstClr val="black"/>
                </a:solidFill>
                <a:latin typeface="Calibri Light"/>
              </a:rPr>
              <a:t> </a:t>
            </a:r>
            <a:endParaRPr lang="ru-RU" sz="14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" name="AutoShape 14" descr="Горизонтальный кирпич"/>
          <p:cNvSpPr>
            <a:spLocks noChangeArrowheads="1"/>
          </p:cNvSpPr>
          <p:nvPr/>
        </p:nvSpPr>
        <p:spPr bwMode="auto">
          <a:xfrm>
            <a:off x="2926288" y="4410075"/>
            <a:ext cx="2362200" cy="1524000"/>
          </a:xfrm>
          <a:prstGeom prst="roundRect">
            <a:avLst>
              <a:gd name="adj" fmla="val 16667"/>
            </a:avLst>
          </a:prstGeom>
          <a:solidFill>
            <a:srgbClr val="AEB78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3108850" y="5248275"/>
            <a:ext cx="8382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4272487" y="5248275"/>
            <a:ext cx="838200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148663" y="38004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996263" y="3800475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008176" y="4630922"/>
            <a:ext cx="2179637" cy="521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" tIns="180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prstClr val="black"/>
                </a:solidFill>
                <a:latin typeface="Calibri Light"/>
              </a:rPr>
              <a:t>Совет главных </a:t>
            </a:r>
            <a:r>
              <a:rPr lang="ru-RU" sz="1600" b="1" dirty="0" smtClean="0">
                <a:solidFill>
                  <a:prstClr val="black"/>
                </a:solidFill>
                <a:latin typeface="Calibri Light"/>
              </a:rPr>
              <a:t>метрологов СПООП СО</a:t>
            </a:r>
            <a:endParaRPr lang="ru-RU" sz="16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8" name="Text Box 13"/>
          <p:cNvSpPr txBox="1">
            <a:spLocks noChangeAspect="1" noChangeArrowheads="1"/>
          </p:cNvSpPr>
          <p:nvPr/>
        </p:nvSpPr>
        <p:spPr bwMode="auto">
          <a:xfrm>
            <a:off x="3152820" y="5372100"/>
            <a:ext cx="771526" cy="27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prstClr val="black"/>
                </a:solidFill>
                <a:latin typeface="Calibri Light"/>
              </a:rPr>
              <a:t>ЦОПП</a:t>
            </a:r>
          </a:p>
        </p:txBody>
      </p:sp>
      <p:sp>
        <p:nvSpPr>
          <p:cNvPr id="19" name="Text Box 16"/>
          <p:cNvSpPr txBox="1">
            <a:spLocks noChangeAspect="1" noChangeArrowheads="1"/>
          </p:cNvSpPr>
          <p:nvPr/>
        </p:nvSpPr>
        <p:spPr bwMode="auto">
          <a:xfrm>
            <a:off x="4297887" y="5371306"/>
            <a:ext cx="787399" cy="27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80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prstClr val="black"/>
                </a:solidFill>
                <a:latin typeface="Calibri Light"/>
              </a:rPr>
              <a:t>ФУМО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547884" y="1697037"/>
            <a:ext cx="19050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18000" tIns="108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 dirty="0">
                <a:solidFill>
                  <a:prstClr val="black"/>
                </a:solidFill>
                <a:latin typeface="Calibri Light"/>
              </a:rPr>
              <a:t>Уральский филиал Академии </a:t>
            </a:r>
            <a:r>
              <a:rPr lang="ru-RU" sz="1400" b="1" dirty="0" smtClean="0">
                <a:solidFill>
                  <a:prstClr val="black"/>
                </a:solidFill>
                <a:latin typeface="Calibri Light"/>
              </a:rPr>
              <a:t>Росстандарта</a:t>
            </a:r>
            <a:endParaRPr lang="ru-RU" sz="14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628531" y="1649008"/>
            <a:ext cx="1905000" cy="2444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18000" tIns="108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prstClr val="black"/>
                </a:solidFill>
                <a:latin typeface="Calibri Light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Calibri Light" pitchFamily="34" charset="0"/>
              </a:rPr>
              <a:t>УНИИМ    (ВНИИМ</a:t>
            </a:r>
            <a:r>
              <a:rPr lang="ru-RU" sz="1400" b="1" dirty="0" smtClean="0">
                <a:solidFill>
                  <a:prstClr val="black"/>
                </a:solidFill>
              </a:rPr>
              <a:t> )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7121843" y="2602706"/>
            <a:ext cx="1905000" cy="2444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18000" tIns="108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prstClr val="black"/>
                </a:solidFill>
                <a:latin typeface="Calibri Light"/>
              </a:rPr>
              <a:t>ФБУ «</a:t>
            </a:r>
            <a:r>
              <a:rPr lang="ru-RU" sz="1400" b="1" dirty="0" err="1" smtClean="0">
                <a:solidFill>
                  <a:prstClr val="black"/>
                </a:solidFill>
                <a:latin typeface="Calibri Light"/>
              </a:rPr>
              <a:t>Уралтест</a:t>
            </a:r>
            <a:r>
              <a:rPr lang="ru-RU" sz="1400" b="1" dirty="0" smtClean="0">
                <a:solidFill>
                  <a:prstClr val="black"/>
                </a:solidFill>
                <a:latin typeface="Calibri Light"/>
              </a:rPr>
              <a:t>»</a:t>
            </a:r>
            <a:endParaRPr lang="ru-RU" sz="14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1149526" y="1803400"/>
            <a:ext cx="1905000" cy="24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>
                <a:solidFill>
                  <a:prstClr val="black"/>
                </a:solidFill>
                <a:latin typeface="Calibri Light"/>
              </a:rPr>
              <a:t>Вуз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43606" y="2543175"/>
            <a:ext cx="1905000" cy="24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400" b="1" dirty="0">
                <a:solidFill>
                  <a:prstClr val="black"/>
                </a:solidFill>
                <a:latin typeface="Calibri Light"/>
              </a:rPr>
              <a:t>Колледж / техникум</a:t>
            </a:r>
          </a:p>
        </p:txBody>
      </p:sp>
      <p:sp>
        <p:nvSpPr>
          <p:cNvPr id="25" name="Text Box 24" descr="Диагональный кирпич"/>
          <p:cNvSpPr txBox="1">
            <a:spLocks noChangeArrowheads="1"/>
          </p:cNvSpPr>
          <p:nvPr/>
        </p:nvSpPr>
        <p:spPr bwMode="auto">
          <a:xfrm>
            <a:off x="2409027" y="3314018"/>
            <a:ext cx="3638551" cy="66814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18000" tIns="10800" rIns="1800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Calibri Light"/>
              </a:rPr>
              <a:t>Технопарк «Университетский» </a:t>
            </a:r>
            <a:r>
              <a:rPr lang="ru-RU" sz="1400" b="1" dirty="0" smtClean="0">
                <a:solidFill>
                  <a:prstClr val="black"/>
                </a:solidFill>
                <a:latin typeface="Calibri Light"/>
              </a:rPr>
              <a:t>СО 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Calibri Light"/>
              </a:rPr>
              <a:t>(центр </a:t>
            </a:r>
            <a:r>
              <a:rPr lang="ru-RU" sz="1400" b="1" dirty="0">
                <a:solidFill>
                  <a:prstClr val="black"/>
                </a:solidFill>
                <a:latin typeface="Calibri Light"/>
              </a:rPr>
              <a:t>коллективного пользования)</a:t>
            </a: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795863" y="3571875"/>
            <a:ext cx="1219200" cy="11430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1022446" y="3995738"/>
            <a:ext cx="7473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prstClr val="black"/>
                </a:solidFill>
                <a:latin typeface="Calibri Light"/>
              </a:rPr>
              <a:t>Школа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7867628" y="4026515"/>
            <a:ext cx="1170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prstClr val="black"/>
                </a:solidFill>
                <a:latin typeface="Calibri Light"/>
              </a:rPr>
              <a:t>Предприятие</a:t>
            </a:r>
          </a:p>
        </p:txBody>
      </p:sp>
    </p:spTree>
    <p:extLst>
      <p:ext uri="{BB962C8B-B14F-4D97-AF65-F5344CB8AC3E}">
        <p14:creationId xmlns:p14="http://schemas.microsoft.com/office/powerpoint/2010/main" val="23827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47896" y="635654"/>
            <a:ext cx="10444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A5AE41"/>
                </a:solidFill>
              </a:rPr>
              <a:t>АСМС </a:t>
            </a:r>
            <a:r>
              <a:rPr lang="ru-RU" sz="2800" b="1" dirty="0">
                <a:solidFill>
                  <a:srgbClr val="033480"/>
                </a:solidFill>
              </a:rPr>
              <a:t>– Базовая организация государств – участников </a:t>
            </a:r>
            <a:r>
              <a:rPr lang="ru-RU" sz="2800" b="1" dirty="0" smtClean="0">
                <a:solidFill>
                  <a:srgbClr val="033480"/>
                </a:solidFill>
              </a:rPr>
              <a:t>СНГ</a:t>
            </a:r>
            <a:endParaRPr lang="ru-RU" sz="2800" b="1" dirty="0">
              <a:solidFill>
                <a:srgbClr val="03348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pic>
        <p:nvPicPr>
          <p:cNvPr id="11" name="Picture 2" descr="https://easc.by/images/document/news/63EA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7" y="1437578"/>
            <a:ext cx="5190762" cy="3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113417" y="1248712"/>
            <a:ext cx="598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33480"/>
                </a:solidFill>
                <a:latin typeface="Circe Light"/>
              </a:rPr>
              <a:t>8 декабря 2023 г. </a:t>
            </a:r>
          </a:p>
          <a:p>
            <a:pPr algn="ctr"/>
            <a:r>
              <a:rPr lang="ru-RU" sz="1200" dirty="0" smtClean="0">
                <a:latin typeface="Circe Light"/>
              </a:rPr>
              <a:t>Положение о базовой организации утверждено Экономическим советом </a:t>
            </a:r>
            <a:r>
              <a:rPr lang="ru-RU" sz="1200" b="1" dirty="0" smtClean="0">
                <a:solidFill>
                  <a:srgbClr val="033480"/>
                </a:solidFill>
                <a:latin typeface="Circe Light"/>
              </a:rPr>
              <a:t>СНГ</a:t>
            </a:r>
            <a:r>
              <a:rPr lang="ru-RU" sz="1200" dirty="0" smtClean="0">
                <a:latin typeface="Circe Light"/>
              </a:rPr>
              <a:t> и </a:t>
            </a:r>
            <a:r>
              <a:rPr lang="ru-RU" sz="1200" b="1" dirty="0">
                <a:solidFill>
                  <a:srgbClr val="033480"/>
                </a:solidFill>
                <a:latin typeface="Circe Light"/>
              </a:rPr>
              <a:t>АСМС</a:t>
            </a:r>
            <a:r>
              <a:rPr lang="ru-RU" sz="1200" dirty="0" smtClean="0">
                <a:latin typeface="Circe Light"/>
              </a:rPr>
              <a:t> придан статус базовой организации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b="5286"/>
          <a:stretch/>
        </p:blipFill>
        <p:spPr bwMode="auto">
          <a:xfrm>
            <a:off x="8202354" y="2056393"/>
            <a:ext cx="2946138" cy="4506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26266" y="5075300"/>
            <a:ext cx="6923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400" b="1" dirty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Цель создания</a:t>
            </a:r>
            <a:r>
              <a:rPr lang="ru-RU" sz="1400" b="1" dirty="0" smtClean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организационное</a:t>
            </a:r>
            <a:r>
              <a:rPr lang="ru-RU" sz="1400" dirty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, образовательное, учебно-методическое и кадровое содействие обеспечению государств – участников СНГ специалистами в области стандартизации, метрологии, управления качеством и оценки соответствия</a:t>
            </a:r>
            <a:r>
              <a:rPr lang="ru-RU" sz="1400" dirty="0" smtClean="0">
                <a:solidFill>
                  <a:srgbClr val="033480"/>
                </a:solidFill>
                <a:latin typeface="Circe Ligh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33480"/>
              </a:solidFill>
              <a:latin typeface="Circe L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0" t="8551" r="25885" b="8528"/>
          <a:stretch/>
        </p:blipFill>
        <p:spPr bwMode="auto">
          <a:xfrm>
            <a:off x="6292673" y="2056393"/>
            <a:ext cx="1234038" cy="120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766590" y="3360246"/>
            <a:ext cx="2286203" cy="44627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Базовая организация СНГ</a:t>
            </a:r>
          </a:p>
          <a:p>
            <a:pPr algn="ctr"/>
            <a:r>
              <a:rPr lang="en-US" sz="1100" i="1" dirty="0" smtClean="0">
                <a:solidFill>
                  <a:srgbClr val="0070C0"/>
                </a:solidFill>
              </a:rPr>
              <a:t>https</a:t>
            </a:r>
            <a:r>
              <a:rPr lang="en-US" sz="1100" i="1" dirty="0">
                <a:solidFill>
                  <a:srgbClr val="0070C0"/>
                </a:solidFill>
              </a:rPr>
              <a:t>://e-cis.info/page/3654/88480/</a:t>
            </a:r>
            <a:endParaRPr lang="ru-RU" sz="11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FE812EF8-17F7-4701-B639-508D9FE0A2A2}"/>
              </a:ext>
            </a:extLst>
          </p:cNvPr>
          <p:cNvCxnSpPr/>
          <p:nvPr/>
        </p:nvCxnSpPr>
        <p:spPr>
          <a:xfrm>
            <a:off x="823913" y="1038225"/>
            <a:ext cx="105648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Скругленный прямоугольник 31">
            <a:extLst>
              <a:ext uri="{FF2B5EF4-FFF2-40B4-BE49-F238E27FC236}">
                <a16:creationId xmlns="" xmlns:a16="http://schemas.microsoft.com/office/drawing/2014/main" id="{3391C370-43DB-2D47-807A-F67920BD1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3079504"/>
            <a:ext cx="2971800" cy="63182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ПРОФЕССИОНАЛЬНАЯ ПЕРЕПОДГОТОВКА</a:t>
            </a:r>
          </a:p>
        </p:txBody>
      </p:sp>
      <p:sp>
        <p:nvSpPr>
          <p:cNvPr id="29" name="Скругленный прямоугольник 32">
            <a:extLst>
              <a:ext uri="{FF2B5EF4-FFF2-40B4-BE49-F238E27FC236}">
                <a16:creationId xmlns="" xmlns:a16="http://schemas.microsoft.com/office/drawing/2014/main" id="{B4C62601-0024-334C-BF19-005C84626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4643438"/>
            <a:ext cx="2971800" cy="59372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ДИСТАНЦИОННОЕ ОБУЧЕНИЕ</a:t>
            </a:r>
          </a:p>
        </p:txBody>
      </p:sp>
      <p:sp>
        <p:nvSpPr>
          <p:cNvPr id="30" name="Скругленный прямоугольник 33">
            <a:extLst>
              <a:ext uri="{FF2B5EF4-FFF2-40B4-BE49-F238E27FC236}">
                <a16:creationId xmlns="" xmlns:a16="http://schemas.microsoft.com/office/drawing/2014/main" id="{104E2B05-D4BA-9242-8B9D-68CF7F281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3889375"/>
            <a:ext cx="2971800" cy="58737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ТРЕНИНГИ И СЕМИНАРЫ</a:t>
            </a:r>
          </a:p>
        </p:txBody>
      </p:sp>
      <p:sp>
        <p:nvSpPr>
          <p:cNvPr id="31" name="Скругленный прямоугольник 34">
            <a:extLst>
              <a:ext uri="{FF2B5EF4-FFF2-40B4-BE49-F238E27FC236}">
                <a16:creationId xmlns="" xmlns:a16="http://schemas.microsoft.com/office/drawing/2014/main" id="{7120C6FC-4D1C-2D41-AF61-A04EFA849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229275"/>
            <a:ext cx="2971800" cy="60007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ПОВЫШЕНИЕ КВАЛИФИКАЦИИ</a:t>
            </a:r>
          </a:p>
        </p:txBody>
      </p:sp>
      <p:sp>
        <p:nvSpPr>
          <p:cNvPr id="32" name="Скругленный прямоугольник 35">
            <a:extLst>
              <a:ext uri="{FF2B5EF4-FFF2-40B4-BE49-F238E27FC236}">
                <a16:creationId xmlns="" xmlns:a16="http://schemas.microsoft.com/office/drawing/2014/main" id="{D1292CF7-497D-D147-9C06-C0C7E7EA0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399088"/>
            <a:ext cx="2971800" cy="574675"/>
          </a:xfrm>
          <a:prstGeom prst="roundRect">
            <a:avLst>
              <a:gd name="adj" fmla="val 16667"/>
            </a:avLst>
          </a:prstGeom>
          <a:solidFill>
            <a:srgbClr val="10578E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АСПИРАНТУРА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84485541-A43F-4190-9F78-29A15472BF5F}"/>
              </a:ext>
            </a:extLst>
          </p:cNvPr>
          <p:cNvCxnSpPr/>
          <p:nvPr/>
        </p:nvCxnSpPr>
        <p:spPr>
          <a:xfrm>
            <a:off x="4032250" y="1214438"/>
            <a:ext cx="0" cy="505618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14">
            <a:extLst>
              <a:ext uri="{FF2B5EF4-FFF2-40B4-BE49-F238E27FC236}">
                <a16:creationId xmlns="" xmlns:a16="http://schemas.microsoft.com/office/drawing/2014/main" id="{6DCEFB1E-AC77-2C44-8C4C-5B7459EE1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806" y="1310763"/>
            <a:ext cx="2141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85692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Виды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5692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обучения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285692"/>
              </a:solidFill>
              <a:effectLst/>
              <a:uLnTx/>
              <a:uFillTx/>
              <a:latin typeface="Circe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="" xmlns:a16="http://schemas.microsoft.com/office/drawing/2014/main" id="{E2709E9D-BFB2-0D4F-9092-CD4674B57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290" y="1281113"/>
            <a:ext cx="558099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b="1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Основные направления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5692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+mn-cs"/>
              </a:rPr>
              <a:t> обучения</a:t>
            </a:r>
            <a:endParaRPr kumimoji="0" lang="en-US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285692"/>
              </a:solidFill>
              <a:effectLst/>
              <a:uLnTx/>
              <a:uFillTx/>
              <a:latin typeface="Circe"/>
              <a:ea typeface="Arial Unicode MS" panose="020B0604020202020204" pitchFamily="34" charset="-128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- повышения </a:t>
            </a:r>
            <a:r>
              <a:rPr lang="ru-RU" sz="1400" dirty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квалификации – от 16 до 144 ч</a:t>
            </a:r>
            <a:r>
              <a:rPr lang="ru-RU" sz="1400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.</a:t>
            </a:r>
            <a:endParaRPr lang="en-US" sz="1400" dirty="0" smtClean="0">
              <a:solidFill>
                <a:srgbClr val="285692"/>
              </a:solidFill>
              <a:latin typeface="Circe"/>
              <a:ea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- </a:t>
            </a:r>
            <a:r>
              <a:rPr lang="ru-RU" sz="1400" dirty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профессиональной переподготовки – от 250 до 560 ч</a:t>
            </a:r>
            <a:r>
              <a:rPr lang="ru-RU" sz="1400" dirty="0" smtClean="0">
                <a:solidFill>
                  <a:srgbClr val="285692"/>
                </a:solidFill>
                <a:latin typeface="Circe"/>
                <a:ea typeface="Arial Unicode MS" panose="020B0604020202020204" pitchFamily="34" charset="-128"/>
              </a:rPr>
              <a:t>.</a:t>
            </a:r>
            <a:endParaRPr kumimoji="0" lang="ru-RU" altLang="ru-RU" sz="1400" i="0" u="none" strike="noStrike" kern="1200" cap="none" spc="0" normalizeH="0" baseline="0" noProof="0" dirty="0">
              <a:ln>
                <a:noFill/>
              </a:ln>
              <a:solidFill>
                <a:srgbClr val="285692"/>
              </a:solidFill>
              <a:effectLst/>
              <a:uLnTx/>
              <a:uFillTx/>
              <a:latin typeface="Circe"/>
              <a:ea typeface="Arial Unicode MS" panose="020B0604020202020204" pitchFamily="34" charset="-128"/>
            </a:endParaRPr>
          </a:p>
        </p:txBody>
      </p:sp>
      <p:grpSp>
        <p:nvGrpSpPr>
          <p:cNvPr id="36" name="Группа 36">
            <a:extLst>
              <a:ext uri="{FF2B5EF4-FFF2-40B4-BE49-F238E27FC236}">
                <a16:creationId xmlns="" xmlns:a16="http://schemas.microsoft.com/office/drawing/2014/main" id="{674848C4-E2E2-7848-ABE7-2C40006387FB}"/>
              </a:ext>
            </a:extLst>
          </p:cNvPr>
          <p:cNvGrpSpPr>
            <a:grpSpLocks/>
          </p:cNvGrpSpPr>
          <p:nvPr/>
        </p:nvGrpSpPr>
        <p:grpSpPr bwMode="auto">
          <a:xfrm>
            <a:off x="4279901" y="2295525"/>
            <a:ext cx="7366028" cy="3678239"/>
            <a:chOff x="4279899" y="2374468"/>
            <a:chExt cx="7365581" cy="3161492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="" xmlns:a16="http://schemas.microsoft.com/office/drawing/2014/main" id="{808BF0AA-5C89-4A8B-8248-0AD5ED569800}"/>
                </a:ext>
              </a:extLst>
            </p:cNvPr>
            <p:cNvSpPr/>
            <p:nvPr/>
          </p:nvSpPr>
          <p:spPr bwMode="auto">
            <a:xfrm>
              <a:off x="4294186" y="2380820"/>
              <a:ext cx="2376342" cy="528831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ТЕХНИЧЕСКОЕ РЕГУЛИРОВАНИЕ</a:t>
              </a:r>
            </a:p>
          </p:txBody>
        </p:sp>
        <p:sp>
          <p:nvSpPr>
            <p:cNvPr id="38" name="Скругленный прямоугольник 37">
              <a:extLst>
                <a:ext uri="{FF2B5EF4-FFF2-40B4-BE49-F238E27FC236}">
                  <a16:creationId xmlns="" xmlns:a16="http://schemas.microsoft.com/office/drawing/2014/main" id="{11EF476C-3B81-41C4-8412-380E96907A8B}"/>
                </a:ext>
              </a:extLst>
            </p:cNvPr>
            <p:cNvSpPr/>
            <p:nvPr/>
          </p:nvSpPr>
          <p:spPr bwMode="auto">
            <a:xfrm>
              <a:off x="4279899" y="3016053"/>
              <a:ext cx="3600230" cy="533595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ПОДТВЕРЖДЕНИЕ СООТВЕТСТВИЯ И ИСПЫТАНИЯ</a:t>
              </a:r>
            </a:p>
          </p:txBody>
        </p:sp>
        <p:sp>
          <p:nvSpPr>
            <p:cNvPr id="39" name="Скругленный прямоугольник 38">
              <a:extLst>
                <a:ext uri="{FF2B5EF4-FFF2-40B4-BE49-F238E27FC236}">
                  <a16:creationId xmlns="" xmlns:a16="http://schemas.microsoft.com/office/drawing/2014/main" id="{9BC03EBC-A18A-423F-90F8-B57899A33701}"/>
                </a:ext>
              </a:extLst>
            </p:cNvPr>
            <p:cNvSpPr/>
            <p:nvPr/>
          </p:nvSpPr>
          <p:spPr bwMode="auto">
            <a:xfrm>
              <a:off x="6751486" y="2374468"/>
              <a:ext cx="2374755" cy="527243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СТАНДАРТИЗАЦИЯ</a:t>
              </a:r>
              <a:endPara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0578E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0" name="Скругленный прямоугольник 39">
              <a:extLst>
                <a:ext uri="{FF2B5EF4-FFF2-40B4-BE49-F238E27FC236}">
                  <a16:creationId xmlns="" xmlns:a16="http://schemas.microsoft.com/office/drawing/2014/main" id="{B114692B-8F9D-46B5-9A0B-CEBADBC10E09}"/>
                </a:ext>
              </a:extLst>
            </p:cNvPr>
            <p:cNvSpPr/>
            <p:nvPr/>
          </p:nvSpPr>
          <p:spPr bwMode="auto">
            <a:xfrm>
              <a:off x="8026170" y="3031934"/>
              <a:ext cx="3600230" cy="519303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СИСТЕМЫ МЕНЕДЖМЕНТА</a:t>
              </a:r>
            </a:p>
          </p:txBody>
        </p:sp>
        <p:sp>
          <p:nvSpPr>
            <p:cNvPr id="41" name="Скругленный прямоугольник 40">
              <a:extLst>
                <a:ext uri="{FF2B5EF4-FFF2-40B4-BE49-F238E27FC236}">
                  <a16:creationId xmlns="" xmlns:a16="http://schemas.microsoft.com/office/drawing/2014/main" id="{4FC9817A-6A20-4CAF-8511-1C53F4E57CCD}"/>
                </a:ext>
              </a:extLst>
            </p:cNvPr>
            <p:cNvSpPr/>
            <p:nvPr/>
          </p:nvSpPr>
          <p:spPr bwMode="auto">
            <a:xfrm>
              <a:off x="9250059" y="2383996"/>
              <a:ext cx="2376342" cy="519303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МЕТРОЛОГИЯ</a:t>
              </a:r>
            </a:p>
          </p:txBody>
        </p:sp>
        <p:sp>
          <p:nvSpPr>
            <p:cNvPr id="42" name="Скругленный прямоугольник 41">
              <a:extLst>
                <a:ext uri="{FF2B5EF4-FFF2-40B4-BE49-F238E27FC236}">
                  <a16:creationId xmlns="" xmlns:a16="http://schemas.microsoft.com/office/drawing/2014/main" id="{9EA64759-293F-4E19-847A-8DF5A893C377}"/>
                </a:ext>
              </a:extLst>
            </p:cNvPr>
            <p:cNvSpPr/>
            <p:nvPr/>
          </p:nvSpPr>
          <p:spPr bwMode="auto">
            <a:xfrm>
              <a:off x="8026170" y="3659226"/>
              <a:ext cx="3600230" cy="506597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УПРАВЛЕНИЕ КАЧЕСТВОМ</a:t>
              </a: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="" xmlns:a16="http://schemas.microsoft.com/office/drawing/2014/main" id="{E1E6168B-995B-476A-8663-802F7D73C64F}"/>
                </a:ext>
              </a:extLst>
            </p:cNvPr>
            <p:cNvSpPr/>
            <p:nvPr/>
          </p:nvSpPr>
          <p:spPr bwMode="auto">
            <a:xfrm>
              <a:off x="4281487" y="4893163"/>
              <a:ext cx="3501778" cy="642796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ПРИНЦИПЫ </a:t>
              </a: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И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ЦЕЛИ УСТОЙЧИВОГО РАЗВИТИЯ</a:t>
              </a:r>
            </a:p>
          </p:txBody>
        </p:sp>
        <p:sp>
          <p:nvSpPr>
            <p:cNvPr id="45" name="Скругленный прямоугольник 44">
              <a:extLst>
                <a:ext uri="{FF2B5EF4-FFF2-40B4-BE49-F238E27FC236}">
                  <a16:creationId xmlns="" xmlns:a16="http://schemas.microsoft.com/office/drawing/2014/main" id="{35C6C3F0-13EF-488F-A764-CD7F51A72CEF}"/>
                </a:ext>
              </a:extLst>
            </p:cNvPr>
            <p:cNvSpPr/>
            <p:nvPr/>
          </p:nvSpPr>
          <p:spPr bwMode="auto">
            <a:xfrm>
              <a:off x="7959816" y="4891577"/>
              <a:ext cx="3685664" cy="644383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РАЗРАБОТКА </a:t>
              </a: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5692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ДОКУМЕНТОВ</a:t>
              </a: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 </a:t>
              </a: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ПО СТАНДАРТИЗАЦИИ</a:t>
              </a:r>
            </a:p>
          </p:txBody>
        </p:sp>
        <p:sp>
          <p:nvSpPr>
            <p:cNvPr id="47" name="Скругленный прямоугольник 46">
              <a:extLst>
                <a:ext uri="{FF2B5EF4-FFF2-40B4-BE49-F238E27FC236}">
                  <a16:creationId xmlns="" xmlns:a16="http://schemas.microsoft.com/office/drawing/2014/main" id="{F2C22EA8-C208-406A-AA5B-0BFCC14A1E63}"/>
                </a:ext>
              </a:extLst>
            </p:cNvPr>
            <p:cNvSpPr/>
            <p:nvPr/>
          </p:nvSpPr>
          <p:spPr bwMode="auto">
            <a:xfrm>
              <a:off x="4279899" y="4276989"/>
              <a:ext cx="3600230" cy="468484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НЕРАЗРУШАЮЩИЙ КОНТРОЛЬ</a:t>
              </a:r>
            </a:p>
          </p:txBody>
        </p:sp>
        <p:sp>
          <p:nvSpPr>
            <p:cNvPr id="48" name="Скругленный прямоугольник 47">
              <a:extLst>
                <a:ext uri="{FF2B5EF4-FFF2-40B4-BE49-F238E27FC236}">
                  <a16:creationId xmlns="" xmlns:a16="http://schemas.microsoft.com/office/drawing/2014/main" id="{98891AF1-4F3C-42BD-AA29-FD8B7FDB23FC}"/>
                </a:ext>
              </a:extLst>
            </p:cNvPr>
            <p:cNvSpPr/>
            <p:nvPr/>
          </p:nvSpPr>
          <p:spPr bwMode="auto">
            <a:xfrm>
              <a:off x="8038870" y="4278578"/>
              <a:ext cx="3600230" cy="473248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rce"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9" name="Скругленный прямоугольник 48">
              <a:extLst>
                <a:ext uri="{FF2B5EF4-FFF2-40B4-BE49-F238E27FC236}">
                  <a16:creationId xmlns="" xmlns:a16="http://schemas.microsoft.com/office/drawing/2014/main" id="{7B67B0E7-7CD3-4C6B-8D4E-8B6DBFC95DEA}"/>
                </a:ext>
              </a:extLst>
            </p:cNvPr>
            <p:cNvSpPr/>
            <p:nvPr/>
          </p:nvSpPr>
          <p:spPr bwMode="auto">
            <a:xfrm>
              <a:off x="4279899" y="3652076"/>
              <a:ext cx="3600230" cy="513746"/>
            </a:xfrm>
            <a:prstGeom prst="round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ПОСТРОЕНИЕ </a:t>
              </a:r>
              <a:r>
                <a:rPr kumimoji="0" lang="ru-RU" alt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0578E"/>
                  </a:solidFill>
                  <a:effectLst/>
                  <a:uLnTx/>
                  <a:uFillTx/>
                  <a:latin typeface="Circe"/>
                  <a:ea typeface="Arial Unicode MS" panose="020B0604020202020204" pitchFamily="34" charset="-128"/>
                  <a:cs typeface="Arial" panose="020B0604020202020204" pitchFamily="34" charset="0"/>
                </a:rPr>
                <a:t>СИСТЕМЫ КАДРОВОГО РЕЗЕРВА</a:t>
              </a:r>
            </a:p>
          </p:txBody>
        </p:sp>
      </p:grpSp>
      <p:sp>
        <p:nvSpPr>
          <p:cNvPr id="50" name="object 214">
            <a:extLst>
              <a:ext uri="{FF2B5EF4-FFF2-40B4-BE49-F238E27FC236}">
                <a16:creationId xmlns="" xmlns:a16="http://schemas.microsoft.com/office/drawing/2014/main" id="{8119C84C-33E8-174D-89E4-07CA708A1C0F}"/>
              </a:ext>
            </a:extLst>
          </p:cNvPr>
          <p:cNvSpPr>
            <a:spLocks/>
          </p:cNvSpPr>
          <p:nvPr/>
        </p:nvSpPr>
        <p:spPr bwMode="auto">
          <a:xfrm>
            <a:off x="4699000" y="1166813"/>
            <a:ext cx="798513" cy="1019175"/>
          </a:xfrm>
          <a:custGeom>
            <a:avLst/>
            <a:gdLst>
              <a:gd name="T0" fmla="*/ 239023 w 798829"/>
              <a:gd name="T1" fmla="*/ 797881 h 1019175"/>
              <a:gd name="T2" fmla="*/ 282788 w 798829"/>
              <a:gd name="T3" fmla="*/ 971698 h 1019175"/>
              <a:gd name="T4" fmla="*/ 451355 w 798829"/>
              <a:gd name="T5" fmla="*/ 1010440 h 1019175"/>
              <a:gd name="T6" fmla="*/ 306395 w 798829"/>
              <a:gd name="T7" fmla="*/ 971698 h 1019175"/>
              <a:gd name="T8" fmla="*/ 276194 w 798829"/>
              <a:gd name="T9" fmla="*/ 765421 h 1019175"/>
              <a:gd name="T10" fmla="*/ 451604 w 798829"/>
              <a:gd name="T11" fmla="*/ 691078 h 1019175"/>
              <a:gd name="T12" fmla="*/ 405347 w 798829"/>
              <a:gd name="T13" fmla="*/ 700502 h 1019175"/>
              <a:gd name="T14" fmla="*/ 549477 w 798829"/>
              <a:gd name="T15" fmla="*/ 846047 h 1019175"/>
              <a:gd name="T16" fmla="*/ 415217 w 798829"/>
              <a:gd name="T17" fmla="*/ 1002063 h 1019175"/>
              <a:gd name="T18" fmla="*/ 538118 w 798829"/>
              <a:gd name="T19" fmla="*/ 944473 h 1019175"/>
              <a:gd name="T20" fmla="*/ 537902 w 798829"/>
              <a:gd name="T21" fmla="*/ 758092 h 1019175"/>
              <a:gd name="T22" fmla="*/ 390173 w 798829"/>
              <a:gd name="T23" fmla="*/ 825105 h 1019175"/>
              <a:gd name="T24" fmla="*/ 396133 w 798829"/>
              <a:gd name="T25" fmla="*/ 877460 h 1019175"/>
              <a:gd name="T26" fmla="*/ 388511 w 798829"/>
              <a:gd name="T27" fmla="*/ 846047 h 1019175"/>
              <a:gd name="T28" fmla="*/ 406894 w 798829"/>
              <a:gd name="T29" fmla="*/ 825105 h 1019175"/>
              <a:gd name="T30" fmla="*/ 404061 w 798829"/>
              <a:gd name="T31" fmla="*/ 860706 h 1019175"/>
              <a:gd name="T32" fmla="*/ 422910 w 798829"/>
              <a:gd name="T33" fmla="*/ 840812 h 1019175"/>
              <a:gd name="T34" fmla="*/ 556353 w 798829"/>
              <a:gd name="T35" fmla="*/ 336115 h 1019175"/>
              <a:gd name="T36" fmla="*/ 556353 w 798829"/>
              <a:gd name="T37" fmla="*/ 336115 h 1019175"/>
              <a:gd name="T38" fmla="*/ 140684 w 798829"/>
              <a:gd name="T39" fmla="*/ 573804 h 1019175"/>
              <a:gd name="T40" fmla="*/ 153590 w 798829"/>
              <a:gd name="T41" fmla="*/ 566474 h 1019175"/>
              <a:gd name="T42" fmla="*/ 248481 w 798829"/>
              <a:gd name="T43" fmla="*/ 660712 h 1019175"/>
              <a:gd name="T44" fmla="*/ 358509 w 798829"/>
              <a:gd name="T45" fmla="*/ 566474 h 1019175"/>
              <a:gd name="T46" fmla="*/ 366368 w 798829"/>
              <a:gd name="T47" fmla="*/ 563333 h 1019175"/>
              <a:gd name="T48" fmla="*/ 101659 w 798829"/>
              <a:gd name="T49" fmla="*/ 156016 h 1019175"/>
              <a:gd name="T50" fmla="*/ 32814 w 798829"/>
              <a:gd name="T51" fmla="*/ 259677 h 1019175"/>
              <a:gd name="T52" fmla="*/ 28408 w 798829"/>
              <a:gd name="T53" fmla="*/ 453389 h 1019175"/>
              <a:gd name="T54" fmla="*/ 193708 w 798829"/>
              <a:gd name="T55" fmla="*/ 524591 h 1019175"/>
              <a:gd name="T56" fmla="*/ 75122 w 798829"/>
              <a:gd name="T57" fmla="*/ 481660 h 1019175"/>
              <a:gd name="T58" fmla="*/ 39574 w 798829"/>
              <a:gd name="T59" fmla="*/ 279572 h 1019175"/>
              <a:gd name="T60" fmla="*/ 109887 w 798829"/>
              <a:gd name="T61" fmla="*/ 202088 h 1019175"/>
              <a:gd name="T62" fmla="*/ 213584 w 798829"/>
              <a:gd name="T63" fmla="*/ 95285 h 1019175"/>
              <a:gd name="T64" fmla="*/ 257340 w 798829"/>
              <a:gd name="T65" fmla="*/ 91096 h 1019175"/>
              <a:gd name="T66" fmla="*/ 236397 w 798829"/>
              <a:gd name="T67" fmla="*/ 83767 h 1019175"/>
              <a:gd name="T68" fmla="*/ 218413 w 798829"/>
              <a:gd name="T69" fmla="*/ 80625 h 1019175"/>
              <a:gd name="T70" fmla="*/ 489648 w 798829"/>
              <a:gd name="T71" fmla="*/ 527732 h 1019175"/>
              <a:gd name="T72" fmla="*/ 645858 w 798829"/>
              <a:gd name="T73" fmla="*/ 229312 h 1019175"/>
              <a:gd name="T74" fmla="*/ 768940 w 798829"/>
              <a:gd name="T75" fmla="*/ 313079 h 1019175"/>
              <a:gd name="T76" fmla="*/ 719575 w 798829"/>
              <a:gd name="T77" fmla="*/ 487943 h 1019175"/>
              <a:gd name="T78" fmla="*/ 616598 w 798829"/>
              <a:gd name="T79" fmla="*/ 527732 h 1019175"/>
              <a:gd name="T80" fmla="*/ 789137 w 798829"/>
              <a:gd name="T81" fmla="*/ 419882 h 1019175"/>
              <a:gd name="T82" fmla="*/ 712006 w 798829"/>
              <a:gd name="T83" fmla="*/ 230359 h 1019175"/>
              <a:gd name="T84" fmla="*/ 435631 w 798829"/>
              <a:gd name="T85" fmla="*/ 431400 h 1019175"/>
              <a:gd name="T86" fmla="*/ 553416 w 798829"/>
              <a:gd name="T87" fmla="*/ 312032 h 1019175"/>
              <a:gd name="T88" fmla="*/ 663381 w 798829"/>
              <a:gd name="T89" fmla="*/ 430353 h 1019175"/>
              <a:gd name="T90" fmla="*/ 549538 w 798829"/>
              <a:gd name="T91" fmla="*/ 309938 h 1019175"/>
              <a:gd name="T92" fmla="*/ 549538 w 798829"/>
              <a:gd name="T93" fmla="*/ 309938 h 1019175"/>
              <a:gd name="T94" fmla="*/ 593314 w 798829"/>
              <a:gd name="T95" fmla="*/ 219888 h 1019175"/>
              <a:gd name="T96" fmla="*/ 625689 w 798829"/>
              <a:gd name="T97" fmla="*/ 228265 h 1019175"/>
              <a:gd name="T98" fmla="*/ 675375 w 798829"/>
              <a:gd name="T99" fmla="*/ 214653 h 1019175"/>
              <a:gd name="T100" fmla="*/ 499885 w 798829"/>
              <a:gd name="T101" fmla="*/ 19894 h 1019175"/>
              <a:gd name="T102" fmla="*/ 660028 w 798829"/>
              <a:gd name="T103" fmla="*/ 214653 h 1019175"/>
              <a:gd name="T104" fmla="*/ 536645 w 798829"/>
              <a:gd name="T105" fmla="*/ 15706 h 1019175"/>
              <a:gd name="T106" fmla="*/ 329597 w 798829"/>
              <a:gd name="T107" fmla="*/ 36648 h 1019175"/>
              <a:gd name="T108" fmla="*/ 230108 w 798829"/>
              <a:gd name="T109" fmla="*/ 98426 h 1019175"/>
              <a:gd name="T110" fmla="*/ 284300 w 798829"/>
              <a:gd name="T111" fmla="*/ 128791 h 1019175"/>
              <a:gd name="T112" fmla="*/ 318503 w 798829"/>
              <a:gd name="T113" fmla="*/ 158110 h 1019175"/>
              <a:gd name="T114" fmla="*/ 310047 w 798829"/>
              <a:gd name="T115" fmla="*/ 71202 h 1019175"/>
              <a:gd name="T116" fmla="*/ 520924 w 798829"/>
              <a:gd name="T117" fmla="*/ 10470 h 1019175"/>
              <a:gd name="T118" fmla="*/ 217631 w 798829"/>
              <a:gd name="T119" fmla="*/ 96332 h 101917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8829" h="1019175">
                <a:moveTo>
                  <a:pt x="399197" y="682701"/>
                </a:moveTo>
                <a:lnTo>
                  <a:pt x="356201" y="687937"/>
                </a:lnTo>
                <a:lnTo>
                  <a:pt x="317301" y="704690"/>
                </a:lnTo>
                <a:lnTo>
                  <a:pt x="283928" y="728773"/>
                </a:lnTo>
                <a:lnTo>
                  <a:pt x="257517" y="760186"/>
                </a:lnTo>
                <a:lnTo>
                  <a:pt x="239498" y="797881"/>
                </a:lnTo>
                <a:lnTo>
                  <a:pt x="231417" y="839765"/>
                </a:lnTo>
                <a:lnTo>
                  <a:pt x="231379" y="842906"/>
                </a:lnTo>
                <a:lnTo>
                  <a:pt x="231851" y="856518"/>
                </a:lnTo>
                <a:lnTo>
                  <a:pt x="240278" y="900496"/>
                </a:lnTo>
                <a:lnTo>
                  <a:pt x="257878" y="939238"/>
                </a:lnTo>
                <a:lnTo>
                  <a:pt x="283348" y="971698"/>
                </a:lnTo>
                <a:lnTo>
                  <a:pt x="315384" y="996828"/>
                </a:lnTo>
                <a:lnTo>
                  <a:pt x="352679" y="1012534"/>
                </a:lnTo>
                <a:lnTo>
                  <a:pt x="379821" y="1018817"/>
                </a:lnTo>
                <a:lnTo>
                  <a:pt x="409186" y="1018817"/>
                </a:lnTo>
                <a:lnTo>
                  <a:pt x="424021" y="1016722"/>
                </a:lnTo>
                <a:lnTo>
                  <a:pt x="452250" y="1010440"/>
                </a:lnTo>
                <a:lnTo>
                  <a:pt x="465551" y="1005204"/>
                </a:lnTo>
                <a:lnTo>
                  <a:pt x="469784" y="1003110"/>
                </a:lnTo>
                <a:lnTo>
                  <a:pt x="399197" y="1003110"/>
                </a:lnTo>
                <a:lnTo>
                  <a:pt x="384517" y="1002063"/>
                </a:lnTo>
                <a:lnTo>
                  <a:pt x="343102" y="991592"/>
                </a:lnTo>
                <a:lnTo>
                  <a:pt x="307000" y="971698"/>
                </a:lnTo>
                <a:lnTo>
                  <a:pt x="277979" y="942379"/>
                </a:lnTo>
                <a:lnTo>
                  <a:pt x="257808" y="905731"/>
                </a:lnTo>
                <a:lnTo>
                  <a:pt x="248256" y="863848"/>
                </a:lnTo>
                <a:lnTo>
                  <a:pt x="248818" y="848141"/>
                </a:lnTo>
                <a:lnTo>
                  <a:pt x="257866" y="803116"/>
                </a:lnTo>
                <a:lnTo>
                  <a:pt x="276739" y="765421"/>
                </a:lnTo>
                <a:lnTo>
                  <a:pt x="303868" y="735056"/>
                </a:lnTo>
                <a:lnTo>
                  <a:pt x="337686" y="713067"/>
                </a:lnTo>
                <a:lnTo>
                  <a:pt x="390471" y="699455"/>
                </a:lnTo>
                <a:lnTo>
                  <a:pt x="471861" y="699455"/>
                </a:lnTo>
                <a:lnTo>
                  <a:pt x="465589" y="696313"/>
                </a:lnTo>
                <a:lnTo>
                  <a:pt x="452499" y="691078"/>
                </a:lnTo>
                <a:lnTo>
                  <a:pt x="424890" y="684795"/>
                </a:lnTo>
                <a:lnTo>
                  <a:pt x="410477" y="683748"/>
                </a:lnTo>
                <a:lnTo>
                  <a:pt x="399197" y="682701"/>
                </a:lnTo>
                <a:close/>
              </a:path>
              <a:path w="798829" h="1019175">
                <a:moveTo>
                  <a:pt x="471861" y="699455"/>
                </a:moveTo>
                <a:lnTo>
                  <a:pt x="390471" y="699455"/>
                </a:lnTo>
                <a:lnTo>
                  <a:pt x="406150" y="700502"/>
                </a:lnTo>
                <a:lnTo>
                  <a:pt x="421296" y="702596"/>
                </a:lnTo>
                <a:lnTo>
                  <a:pt x="463038" y="715161"/>
                </a:lnTo>
                <a:lnTo>
                  <a:pt x="498186" y="738197"/>
                </a:lnTo>
                <a:lnTo>
                  <a:pt x="525390" y="768562"/>
                </a:lnTo>
                <a:lnTo>
                  <a:pt x="543300" y="804163"/>
                </a:lnTo>
                <a:lnTo>
                  <a:pt x="550566" y="846047"/>
                </a:lnTo>
                <a:lnTo>
                  <a:pt x="549900" y="860706"/>
                </a:lnTo>
                <a:lnTo>
                  <a:pt x="540215" y="903637"/>
                </a:lnTo>
                <a:lnTo>
                  <a:pt x="520306" y="941332"/>
                </a:lnTo>
                <a:lnTo>
                  <a:pt x="491854" y="970651"/>
                </a:lnTo>
                <a:lnTo>
                  <a:pt x="456539" y="991592"/>
                </a:lnTo>
                <a:lnTo>
                  <a:pt x="416039" y="1002063"/>
                </a:lnTo>
                <a:lnTo>
                  <a:pt x="401678" y="1002063"/>
                </a:lnTo>
                <a:lnTo>
                  <a:pt x="399197" y="1003110"/>
                </a:lnTo>
                <a:lnTo>
                  <a:pt x="469784" y="1003110"/>
                </a:lnTo>
                <a:lnTo>
                  <a:pt x="478249" y="998922"/>
                </a:lnTo>
                <a:lnTo>
                  <a:pt x="512260" y="974839"/>
                </a:lnTo>
                <a:lnTo>
                  <a:pt x="539183" y="944473"/>
                </a:lnTo>
                <a:lnTo>
                  <a:pt x="557773" y="906778"/>
                </a:lnTo>
                <a:lnTo>
                  <a:pt x="566790" y="865942"/>
                </a:lnTo>
                <a:lnTo>
                  <a:pt x="567452" y="851282"/>
                </a:lnTo>
                <a:lnTo>
                  <a:pt x="566818" y="836623"/>
                </a:lnTo>
                <a:lnTo>
                  <a:pt x="557729" y="794740"/>
                </a:lnTo>
                <a:lnTo>
                  <a:pt x="538967" y="758092"/>
                </a:lnTo>
                <a:lnTo>
                  <a:pt x="511960" y="726679"/>
                </a:lnTo>
                <a:lnTo>
                  <a:pt x="478133" y="702596"/>
                </a:lnTo>
                <a:lnTo>
                  <a:pt x="471861" y="699455"/>
                </a:lnTo>
                <a:close/>
              </a:path>
              <a:path w="798829" h="1019175">
                <a:moveTo>
                  <a:pt x="407699" y="752856"/>
                </a:moveTo>
                <a:lnTo>
                  <a:pt x="390946" y="752856"/>
                </a:lnTo>
                <a:lnTo>
                  <a:pt x="390946" y="825105"/>
                </a:lnTo>
                <a:lnTo>
                  <a:pt x="387605" y="827199"/>
                </a:lnTo>
                <a:lnTo>
                  <a:pt x="377487" y="835576"/>
                </a:lnTo>
                <a:lnTo>
                  <a:pt x="372708" y="848141"/>
                </a:lnTo>
                <a:lnTo>
                  <a:pt x="375871" y="862800"/>
                </a:lnTo>
                <a:lnTo>
                  <a:pt x="384535" y="873271"/>
                </a:lnTo>
                <a:lnTo>
                  <a:pt x="396918" y="877460"/>
                </a:lnTo>
                <a:lnTo>
                  <a:pt x="410784" y="875366"/>
                </a:lnTo>
                <a:lnTo>
                  <a:pt x="420629" y="866989"/>
                </a:lnTo>
                <a:lnTo>
                  <a:pt x="424176" y="860706"/>
                </a:lnTo>
                <a:lnTo>
                  <a:pt x="393553" y="860706"/>
                </a:lnTo>
                <a:lnTo>
                  <a:pt x="389281" y="856518"/>
                </a:lnTo>
                <a:lnTo>
                  <a:pt x="389281" y="846047"/>
                </a:lnTo>
                <a:lnTo>
                  <a:pt x="393741" y="840812"/>
                </a:lnTo>
                <a:lnTo>
                  <a:pt x="423747" y="840812"/>
                </a:lnTo>
                <a:lnTo>
                  <a:pt x="423206" y="839765"/>
                </a:lnTo>
                <a:lnTo>
                  <a:pt x="420620" y="834529"/>
                </a:lnTo>
                <a:lnTo>
                  <a:pt x="416285" y="830341"/>
                </a:lnTo>
                <a:lnTo>
                  <a:pt x="407699" y="825105"/>
                </a:lnTo>
                <a:lnTo>
                  <a:pt x="407699" y="752856"/>
                </a:lnTo>
                <a:close/>
              </a:path>
              <a:path w="798829" h="1019175">
                <a:moveTo>
                  <a:pt x="423747" y="840812"/>
                </a:moveTo>
                <a:lnTo>
                  <a:pt x="404663" y="840812"/>
                </a:lnTo>
                <a:lnTo>
                  <a:pt x="409113" y="846047"/>
                </a:lnTo>
                <a:lnTo>
                  <a:pt x="409113" y="856518"/>
                </a:lnTo>
                <a:lnTo>
                  <a:pt x="404861" y="860706"/>
                </a:lnTo>
                <a:lnTo>
                  <a:pt x="424176" y="860706"/>
                </a:lnTo>
                <a:lnTo>
                  <a:pt x="424767" y="859659"/>
                </a:lnTo>
                <a:lnTo>
                  <a:pt x="492115" y="859659"/>
                </a:lnTo>
                <a:lnTo>
                  <a:pt x="492115" y="842906"/>
                </a:lnTo>
                <a:lnTo>
                  <a:pt x="424829" y="842906"/>
                </a:lnTo>
                <a:lnTo>
                  <a:pt x="423747" y="840812"/>
                </a:lnTo>
                <a:close/>
              </a:path>
              <a:path w="798829" h="1019175">
                <a:moveTo>
                  <a:pt x="260447" y="685842"/>
                </a:moveTo>
                <a:lnTo>
                  <a:pt x="252699" y="685842"/>
                </a:lnTo>
                <a:lnTo>
                  <a:pt x="253578" y="686890"/>
                </a:lnTo>
                <a:lnTo>
                  <a:pt x="257379" y="686890"/>
                </a:lnTo>
                <a:lnTo>
                  <a:pt x="260447" y="685842"/>
                </a:lnTo>
                <a:close/>
              </a:path>
              <a:path w="798829" h="1019175">
                <a:moveTo>
                  <a:pt x="557454" y="336115"/>
                </a:moveTo>
                <a:lnTo>
                  <a:pt x="542250" y="336115"/>
                </a:lnTo>
                <a:lnTo>
                  <a:pt x="542250" y="683748"/>
                </a:lnTo>
                <a:lnTo>
                  <a:pt x="545653" y="686890"/>
                </a:lnTo>
                <a:lnTo>
                  <a:pt x="554051" y="686890"/>
                </a:lnTo>
                <a:lnTo>
                  <a:pt x="557454" y="683748"/>
                </a:lnTo>
                <a:lnTo>
                  <a:pt x="557454" y="336115"/>
                </a:lnTo>
                <a:close/>
              </a:path>
              <a:path w="798829" h="1019175">
                <a:moveTo>
                  <a:pt x="150545" y="563333"/>
                </a:moveTo>
                <a:lnTo>
                  <a:pt x="146513" y="563333"/>
                </a:lnTo>
                <a:lnTo>
                  <a:pt x="144629" y="564380"/>
                </a:lnTo>
                <a:lnTo>
                  <a:pt x="141749" y="567521"/>
                </a:lnTo>
                <a:lnTo>
                  <a:pt x="140964" y="569616"/>
                </a:lnTo>
                <a:lnTo>
                  <a:pt x="140964" y="573804"/>
                </a:lnTo>
                <a:lnTo>
                  <a:pt x="141749" y="574851"/>
                </a:lnTo>
                <a:lnTo>
                  <a:pt x="251913" y="685842"/>
                </a:lnTo>
                <a:lnTo>
                  <a:pt x="261274" y="685842"/>
                </a:lnTo>
                <a:lnTo>
                  <a:pt x="286320" y="660712"/>
                </a:lnTo>
                <a:lnTo>
                  <a:pt x="248971" y="660712"/>
                </a:lnTo>
                <a:lnTo>
                  <a:pt x="153895" y="566474"/>
                </a:lnTo>
                <a:lnTo>
                  <a:pt x="152450" y="564380"/>
                </a:lnTo>
                <a:lnTo>
                  <a:pt x="150545" y="563333"/>
                </a:lnTo>
                <a:close/>
              </a:path>
              <a:path w="798829" h="1019175">
                <a:moveTo>
                  <a:pt x="260782" y="310985"/>
                </a:moveTo>
                <a:lnTo>
                  <a:pt x="252384" y="310985"/>
                </a:lnTo>
                <a:lnTo>
                  <a:pt x="248971" y="314126"/>
                </a:lnTo>
                <a:lnTo>
                  <a:pt x="248971" y="660712"/>
                </a:lnTo>
                <a:lnTo>
                  <a:pt x="264196" y="660712"/>
                </a:lnTo>
                <a:lnTo>
                  <a:pt x="264196" y="314126"/>
                </a:lnTo>
                <a:lnTo>
                  <a:pt x="260782" y="310985"/>
                </a:lnTo>
                <a:close/>
              </a:path>
              <a:path w="798829" h="1019175">
                <a:moveTo>
                  <a:pt x="367093" y="563333"/>
                </a:moveTo>
                <a:lnTo>
                  <a:pt x="362077" y="563333"/>
                </a:lnTo>
                <a:lnTo>
                  <a:pt x="359219" y="566474"/>
                </a:lnTo>
                <a:lnTo>
                  <a:pt x="264196" y="660712"/>
                </a:lnTo>
                <a:lnTo>
                  <a:pt x="286320" y="660712"/>
                </a:lnTo>
                <a:lnTo>
                  <a:pt x="372936" y="573804"/>
                </a:lnTo>
                <a:lnTo>
                  <a:pt x="372936" y="568569"/>
                </a:lnTo>
                <a:lnTo>
                  <a:pt x="369972" y="566474"/>
                </a:lnTo>
                <a:lnTo>
                  <a:pt x="367093" y="563333"/>
                </a:lnTo>
                <a:close/>
              </a:path>
              <a:path w="798829" h="1019175">
                <a:moveTo>
                  <a:pt x="218846" y="80625"/>
                </a:moveTo>
                <a:lnTo>
                  <a:pt x="210166" y="80625"/>
                </a:lnTo>
                <a:lnTo>
                  <a:pt x="195544" y="81672"/>
                </a:lnTo>
                <a:lnTo>
                  <a:pt x="155384" y="94237"/>
                </a:lnTo>
                <a:lnTo>
                  <a:pt x="123144" y="120415"/>
                </a:lnTo>
                <a:lnTo>
                  <a:pt x="101859" y="156016"/>
                </a:lnTo>
                <a:lnTo>
                  <a:pt x="94698" y="194758"/>
                </a:lnTo>
                <a:lnTo>
                  <a:pt x="94599" y="198946"/>
                </a:lnTo>
                <a:lnTo>
                  <a:pt x="95007" y="205229"/>
                </a:lnTo>
                <a:lnTo>
                  <a:pt x="91656" y="206276"/>
                </a:lnTo>
                <a:lnTo>
                  <a:pt x="59277" y="229312"/>
                </a:lnTo>
                <a:lnTo>
                  <a:pt x="32879" y="259677"/>
                </a:lnTo>
                <a:lnTo>
                  <a:pt x="13550" y="294231"/>
                </a:lnTo>
                <a:lnTo>
                  <a:pt x="2378" y="332974"/>
                </a:lnTo>
                <a:lnTo>
                  <a:pt x="0" y="359151"/>
                </a:lnTo>
                <a:lnTo>
                  <a:pt x="633" y="373810"/>
                </a:lnTo>
                <a:lnTo>
                  <a:pt x="9715" y="415694"/>
                </a:lnTo>
                <a:lnTo>
                  <a:pt x="28463" y="453389"/>
                </a:lnTo>
                <a:lnTo>
                  <a:pt x="55447" y="484801"/>
                </a:lnTo>
                <a:lnTo>
                  <a:pt x="89238" y="508885"/>
                </a:lnTo>
                <a:lnTo>
                  <a:pt x="128410" y="523544"/>
                </a:lnTo>
                <a:lnTo>
                  <a:pt x="156808" y="527732"/>
                </a:lnTo>
                <a:lnTo>
                  <a:pt x="190680" y="527732"/>
                </a:lnTo>
                <a:lnTo>
                  <a:pt x="194093" y="524591"/>
                </a:lnTo>
                <a:lnTo>
                  <a:pt x="194093" y="516214"/>
                </a:lnTo>
                <a:lnTo>
                  <a:pt x="190680" y="513073"/>
                </a:lnTo>
                <a:lnTo>
                  <a:pt x="167560" y="513073"/>
                </a:lnTo>
                <a:lnTo>
                  <a:pt x="152878" y="512026"/>
                </a:lnTo>
                <a:lnTo>
                  <a:pt x="111439" y="501555"/>
                </a:lnTo>
                <a:lnTo>
                  <a:pt x="75272" y="481660"/>
                </a:lnTo>
                <a:lnTo>
                  <a:pt x="46123" y="452342"/>
                </a:lnTo>
                <a:lnTo>
                  <a:pt x="25740" y="415694"/>
                </a:lnTo>
                <a:lnTo>
                  <a:pt x="15871" y="374857"/>
                </a:lnTo>
                <a:lnTo>
                  <a:pt x="16289" y="359151"/>
                </a:lnTo>
                <a:lnTo>
                  <a:pt x="23798" y="317267"/>
                </a:lnTo>
                <a:lnTo>
                  <a:pt x="39654" y="279572"/>
                </a:lnTo>
                <a:lnTo>
                  <a:pt x="62527" y="248159"/>
                </a:lnTo>
                <a:lnTo>
                  <a:pt x="101636" y="218841"/>
                </a:lnTo>
                <a:lnTo>
                  <a:pt x="109708" y="214653"/>
                </a:lnTo>
                <a:lnTo>
                  <a:pt x="109809" y="207323"/>
                </a:lnTo>
                <a:lnTo>
                  <a:pt x="109894" y="205229"/>
                </a:lnTo>
                <a:lnTo>
                  <a:pt x="110106" y="202088"/>
                </a:lnTo>
                <a:lnTo>
                  <a:pt x="109760" y="197899"/>
                </a:lnTo>
                <a:lnTo>
                  <a:pt x="118758" y="154969"/>
                </a:lnTo>
                <a:lnTo>
                  <a:pt x="143231" y="121462"/>
                </a:lnTo>
                <a:lnTo>
                  <a:pt x="179112" y="100520"/>
                </a:lnTo>
                <a:lnTo>
                  <a:pt x="207387" y="96332"/>
                </a:lnTo>
                <a:lnTo>
                  <a:pt x="214009" y="95285"/>
                </a:lnTo>
                <a:lnTo>
                  <a:pt x="266164" y="95285"/>
                </a:lnTo>
                <a:lnTo>
                  <a:pt x="263169" y="93190"/>
                </a:lnTo>
                <a:lnTo>
                  <a:pt x="261505" y="93190"/>
                </a:lnTo>
                <a:lnTo>
                  <a:pt x="260866" y="92143"/>
                </a:lnTo>
                <a:lnTo>
                  <a:pt x="260248" y="92143"/>
                </a:lnTo>
                <a:lnTo>
                  <a:pt x="257850" y="91096"/>
                </a:lnTo>
                <a:lnTo>
                  <a:pt x="252573" y="89002"/>
                </a:lnTo>
                <a:lnTo>
                  <a:pt x="248060" y="86908"/>
                </a:lnTo>
                <a:lnTo>
                  <a:pt x="245610" y="85861"/>
                </a:lnTo>
                <a:lnTo>
                  <a:pt x="242950" y="85861"/>
                </a:lnTo>
                <a:lnTo>
                  <a:pt x="240228" y="84814"/>
                </a:lnTo>
                <a:lnTo>
                  <a:pt x="236867" y="83767"/>
                </a:lnTo>
                <a:lnTo>
                  <a:pt x="235945" y="83767"/>
                </a:lnTo>
                <a:lnTo>
                  <a:pt x="232961" y="82719"/>
                </a:lnTo>
                <a:lnTo>
                  <a:pt x="230008" y="82719"/>
                </a:lnTo>
                <a:lnTo>
                  <a:pt x="226982" y="81672"/>
                </a:lnTo>
                <a:lnTo>
                  <a:pt x="224375" y="81672"/>
                </a:lnTo>
                <a:lnTo>
                  <a:pt x="218846" y="80625"/>
                </a:lnTo>
                <a:close/>
              </a:path>
              <a:path w="798829" h="1019175">
                <a:moveTo>
                  <a:pt x="490618" y="512026"/>
                </a:moveTo>
                <a:lnTo>
                  <a:pt x="316246" y="512026"/>
                </a:lnTo>
                <a:lnTo>
                  <a:pt x="312843" y="516214"/>
                </a:lnTo>
                <a:lnTo>
                  <a:pt x="312843" y="524591"/>
                </a:lnTo>
                <a:lnTo>
                  <a:pt x="316246" y="527732"/>
                </a:lnTo>
                <a:lnTo>
                  <a:pt x="490618" y="527732"/>
                </a:lnTo>
                <a:lnTo>
                  <a:pt x="494032" y="524591"/>
                </a:lnTo>
                <a:lnTo>
                  <a:pt x="494032" y="516214"/>
                </a:lnTo>
                <a:lnTo>
                  <a:pt x="490618" y="512026"/>
                </a:lnTo>
                <a:close/>
              </a:path>
              <a:path w="798829" h="1019175">
                <a:moveTo>
                  <a:pt x="708617" y="228265"/>
                </a:moveTo>
                <a:lnTo>
                  <a:pt x="626929" y="228265"/>
                </a:lnTo>
                <a:lnTo>
                  <a:pt x="647138" y="229312"/>
                </a:lnTo>
                <a:lnTo>
                  <a:pt x="660708" y="230359"/>
                </a:lnTo>
                <a:lnTo>
                  <a:pt x="667365" y="230359"/>
                </a:lnTo>
                <a:lnTo>
                  <a:pt x="680981" y="233500"/>
                </a:lnTo>
                <a:lnTo>
                  <a:pt x="718212" y="251301"/>
                </a:lnTo>
                <a:lnTo>
                  <a:pt x="748633" y="278525"/>
                </a:lnTo>
                <a:lnTo>
                  <a:pt x="770463" y="313079"/>
                </a:lnTo>
                <a:lnTo>
                  <a:pt x="781920" y="352868"/>
                </a:lnTo>
                <a:lnTo>
                  <a:pt x="783126" y="366480"/>
                </a:lnTo>
                <a:lnTo>
                  <a:pt x="782413" y="382187"/>
                </a:lnTo>
                <a:lnTo>
                  <a:pt x="772084" y="424070"/>
                </a:lnTo>
                <a:lnTo>
                  <a:pt x="750970" y="460718"/>
                </a:lnTo>
                <a:lnTo>
                  <a:pt x="721000" y="487943"/>
                </a:lnTo>
                <a:lnTo>
                  <a:pt x="684103" y="505743"/>
                </a:lnTo>
                <a:lnTo>
                  <a:pt x="642207" y="513073"/>
                </a:lnTo>
                <a:lnTo>
                  <a:pt x="617818" y="513073"/>
                </a:lnTo>
                <a:lnTo>
                  <a:pt x="614415" y="516214"/>
                </a:lnTo>
                <a:lnTo>
                  <a:pt x="614415" y="524591"/>
                </a:lnTo>
                <a:lnTo>
                  <a:pt x="617818" y="527732"/>
                </a:lnTo>
                <a:lnTo>
                  <a:pt x="656628" y="527732"/>
                </a:lnTo>
                <a:lnTo>
                  <a:pt x="670933" y="525638"/>
                </a:lnTo>
                <a:lnTo>
                  <a:pt x="710962" y="512026"/>
                </a:lnTo>
                <a:lnTo>
                  <a:pt x="745371" y="488990"/>
                </a:lnTo>
                <a:lnTo>
                  <a:pt x="772503" y="457577"/>
                </a:lnTo>
                <a:lnTo>
                  <a:pt x="790700" y="419882"/>
                </a:lnTo>
                <a:lnTo>
                  <a:pt x="798305" y="377998"/>
                </a:lnTo>
                <a:lnTo>
                  <a:pt x="797728" y="363339"/>
                </a:lnTo>
                <a:lnTo>
                  <a:pt x="789167" y="321456"/>
                </a:lnTo>
                <a:lnTo>
                  <a:pt x="771385" y="284808"/>
                </a:lnTo>
                <a:lnTo>
                  <a:pt x="745697" y="253395"/>
                </a:lnTo>
                <a:lnTo>
                  <a:pt x="713416" y="230359"/>
                </a:lnTo>
                <a:lnTo>
                  <a:pt x="708617" y="228265"/>
                </a:lnTo>
                <a:close/>
              </a:path>
              <a:path w="798829" h="1019175">
                <a:moveTo>
                  <a:pt x="554511" y="312032"/>
                </a:moveTo>
                <a:lnTo>
                  <a:pt x="545171" y="312032"/>
                </a:lnTo>
                <a:lnTo>
                  <a:pt x="433541" y="424070"/>
                </a:lnTo>
                <a:lnTo>
                  <a:pt x="433541" y="428259"/>
                </a:lnTo>
                <a:lnTo>
                  <a:pt x="436494" y="431400"/>
                </a:lnTo>
                <a:lnTo>
                  <a:pt x="439363" y="434541"/>
                </a:lnTo>
                <a:lnTo>
                  <a:pt x="444368" y="434541"/>
                </a:lnTo>
                <a:lnTo>
                  <a:pt x="447227" y="431400"/>
                </a:lnTo>
                <a:lnTo>
                  <a:pt x="542250" y="336115"/>
                </a:lnTo>
                <a:lnTo>
                  <a:pt x="578560" y="336115"/>
                </a:lnTo>
                <a:lnTo>
                  <a:pt x="554511" y="312032"/>
                </a:lnTo>
                <a:close/>
              </a:path>
              <a:path w="798829" h="1019175">
                <a:moveTo>
                  <a:pt x="578560" y="336115"/>
                </a:moveTo>
                <a:lnTo>
                  <a:pt x="557454" y="336115"/>
                </a:lnTo>
                <a:lnTo>
                  <a:pt x="655419" y="434541"/>
                </a:lnTo>
                <a:lnTo>
                  <a:pt x="660372" y="434541"/>
                </a:lnTo>
                <a:lnTo>
                  <a:pt x="663241" y="431400"/>
                </a:lnTo>
                <a:lnTo>
                  <a:pt x="664696" y="430353"/>
                </a:lnTo>
                <a:lnTo>
                  <a:pt x="665482" y="428259"/>
                </a:lnTo>
                <a:lnTo>
                  <a:pt x="665482" y="424070"/>
                </a:lnTo>
                <a:lnTo>
                  <a:pt x="664696" y="421976"/>
                </a:lnTo>
                <a:lnTo>
                  <a:pt x="663251" y="420929"/>
                </a:lnTo>
                <a:lnTo>
                  <a:pt x="578560" y="336115"/>
                </a:lnTo>
                <a:close/>
              </a:path>
              <a:path w="798829" h="1019175">
                <a:moveTo>
                  <a:pt x="550627" y="309938"/>
                </a:moveTo>
                <a:lnTo>
                  <a:pt x="549087" y="309938"/>
                </a:lnTo>
                <a:lnTo>
                  <a:pt x="546847" y="310985"/>
                </a:lnTo>
                <a:lnTo>
                  <a:pt x="545988" y="312032"/>
                </a:lnTo>
                <a:lnTo>
                  <a:pt x="553757" y="312032"/>
                </a:lnTo>
                <a:lnTo>
                  <a:pt x="552878" y="310985"/>
                </a:lnTo>
                <a:lnTo>
                  <a:pt x="550627" y="309938"/>
                </a:lnTo>
                <a:close/>
              </a:path>
              <a:path w="798829" h="1019175">
                <a:moveTo>
                  <a:pt x="648728" y="213606"/>
                </a:moveTo>
                <a:lnTo>
                  <a:pt x="620959" y="213606"/>
                </a:lnTo>
                <a:lnTo>
                  <a:pt x="608386" y="214653"/>
                </a:lnTo>
                <a:lnTo>
                  <a:pt x="598625" y="215700"/>
                </a:lnTo>
                <a:lnTo>
                  <a:pt x="596877" y="216747"/>
                </a:lnTo>
                <a:lnTo>
                  <a:pt x="594489" y="219888"/>
                </a:lnTo>
                <a:lnTo>
                  <a:pt x="593987" y="221982"/>
                </a:lnTo>
                <a:lnTo>
                  <a:pt x="594856" y="228265"/>
                </a:lnTo>
                <a:lnTo>
                  <a:pt x="598060" y="231406"/>
                </a:lnTo>
                <a:lnTo>
                  <a:pt x="601777" y="231406"/>
                </a:lnTo>
                <a:lnTo>
                  <a:pt x="614264" y="229312"/>
                </a:lnTo>
                <a:lnTo>
                  <a:pt x="626929" y="228265"/>
                </a:lnTo>
                <a:lnTo>
                  <a:pt x="708617" y="228265"/>
                </a:lnTo>
                <a:lnTo>
                  <a:pt x="701418" y="225124"/>
                </a:lnTo>
                <a:lnTo>
                  <a:pt x="688882" y="220935"/>
                </a:lnTo>
                <a:lnTo>
                  <a:pt x="680989" y="217794"/>
                </a:lnTo>
                <a:lnTo>
                  <a:pt x="676832" y="216747"/>
                </a:lnTo>
                <a:lnTo>
                  <a:pt x="676712" y="214653"/>
                </a:lnTo>
                <a:lnTo>
                  <a:pt x="654435" y="214653"/>
                </a:lnTo>
                <a:lnTo>
                  <a:pt x="648728" y="213606"/>
                </a:lnTo>
                <a:close/>
              </a:path>
              <a:path w="798829" h="1019175">
                <a:moveTo>
                  <a:pt x="534557" y="14659"/>
                </a:moveTo>
                <a:lnTo>
                  <a:pt x="454234" y="14659"/>
                </a:lnTo>
                <a:lnTo>
                  <a:pt x="485648" y="16753"/>
                </a:lnTo>
                <a:lnTo>
                  <a:pt x="500875" y="19894"/>
                </a:lnTo>
                <a:lnTo>
                  <a:pt x="544050" y="35601"/>
                </a:lnTo>
                <a:lnTo>
                  <a:pt x="582433" y="60731"/>
                </a:lnTo>
                <a:lnTo>
                  <a:pt x="614698" y="93190"/>
                </a:lnTo>
                <a:lnTo>
                  <a:pt x="639520" y="131933"/>
                </a:lnTo>
                <a:lnTo>
                  <a:pt x="655573" y="175910"/>
                </a:lnTo>
                <a:lnTo>
                  <a:pt x="661335" y="214653"/>
                </a:lnTo>
                <a:lnTo>
                  <a:pt x="676712" y="214653"/>
                </a:lnTo>
                <a:lnTo>
                  <a:pt x="667561" y="161251"/>
                </a:lnTo>
                <a:lnTo>
                  <a:pt x="647727" y="114132"/>
                </a:lnTo>
                <a:lnTo>
                  <a:pt x="618521" y="73296"/>
                </a:lnTo>
                <a:lnTo>
                  <a:pt x="581371" y="39789"/>
                </a:lnTo>
                <a:lnTo>
                  <a:pt x="537708" y="15706"/>
                </a:lnTo>
                <a:lnTo>
                  <a:pt x="534557" y="14659"/>
                </a:lnTo>
                <a:close/>
              </a:path>
              <a:path w="798829" h="1019175">
                <a:moveTo>
                  <a:pt x="471831" y="0"/>
                </a:moveTo>
                <a:lnTo>
                  <a:pt x="441111" y="0"/>
                </a:lnTo>
                <a:lnTo>
                  <a:pt x="427975" y="1047"/>
                </a:lnTo>
                <a:lnTo>
                  <a:pt x="364889" y="17800"/>
                </a:lnTo>
                <a:lnTo>
                  <a:pt x="330250" y="36648"/>
                </a:lnTo>
                <a:lnTo>
                  <a:pt x="299065" y="60731"/>
                </a:lnTo>
                <a:lnTo>
                  <a:pt x="272186" y="90049"/>
                </a:lnTo>
                <a:lnTo>
                  <a:pt x="267661" y="96332"/>
                </a:lnTo>
                <a:lnTo>
                  <a:pt x="223307" y="96332"/>
                </a:lnTo>
                <a:lnTo>
                  <a:pt x="226459" y="97379"/>
                </a:lnTo>
                <a:lnTo>
                  <a:pt x="230563" y="98426"/>
                </a:lnTo>
                <a:lnTo>
                  <a:pt x="234333" y="98426"/>
                </a:lnTo>
                <a:lnTo>
                  <a:pt x="238050" y="99473"/>
                </a:lnTo>
                <a:lnTo>
                  <a:pt x="239547" y="100520"/>
                </a:lnTo>
                <a:lnTo>
                  <a:pt x="247578" y="102614"/>
                </a:lnTo>
                <a:lnTo>
                  <a:pt x="251463" y="104708"/>
                </a:lnTo>
                <a:lnTo>
                  <a:pt x="284865" y="128791"/>
                </a:lnTo>
                <a:lnTo>
                  <a:pt x="304847" y="163345"/>
                </a:lnTo>
                <a:lnTo>
                  <a:pt x="310550" y="199993"/>
                </a:lnTo>
                <a:lnTo>
                  <a:pt x="313974" y="204182"/>
                </a:lnTo>
                <a:lnTo>
                  <a:pt x="322372" y="204182"/>
                </a:lnTo>
                <a:lnTo>
                  <a:pt x="325785" y="199993"/>
                </a:lnTo>
                <a:lnTo>
                  <a:pt x="319133" y="158110"/>
                </a:lnTo>
                <a:lnTo>
                  <a:pt x="300099" y="123556"/>
                </a:lnTo>
                <a:lnTo>
                  <a:pt x="280373" y="104708"/>
                </a:lnTo>
                <a:lnTo>
                  <a:pt x="283787" y="99473"/>
                </a:lnTo>
                <a:lnTo>
                  <a:pt x="292133" y="90049"/>
                </a:lnTo>
                <a:lnTo>
                  <a:pt x="301107" y="79578"/>
                </a:lnTo>
                <a:lnTo>
                  <a:pt x="310662" y="71202"/>
                </a:lnTo>
                <a:lnTo>
                  <a:pt x="342366" y="47118"/>
                </a:lnTo>
                <a:lnTo>
                  <a:pt x="377677" y="29318"/>
                </a:lnTo>
                <a:lnTo>
                  <a:pt x="415373" y="18847"/>
                </a:lnTo>
                <a:lnTo>
                  <a:pt x="454234" y="14659"/>
                </a:lnTo>
                <a:lnTo>
                  <a:pt x="534557" y="14659"/>
                </a:lnTo>
                <a:lnTo>
                  <a:pt x="521954" y="10470"/>
                </a:lnTo>
                <a:lnTo>
                  <a:pt x="505687" y="5235"/>
                </a:lnTo>
                <a:lnTo>
                  <a:pt x="488962" y="2094"/>
                </a:lnTo>
                <a:lnTo>
                  <a:pt x="471831" y="0"/>
                </a:lnTo>
                <a:close/>
              </a:path>
              <a:path w="798829" h="1019175">
                <a:moveTo>
                  <a:pt x="266164" y="95285"/>
                </a:moveTo>
                <a:lnTo>
                  <a:pt x="214009" y="95285"/>
                </a:lnTo>
                <a:lnTo>
                  <a:pt x="218061" y="96332"/>
                </a:lnTo>
                <a:lnTo>
                  <a:pt x="267661" y="96332"/>
                </a:lnTo>
                <a:lnTo>
                  <a:pt x="266164" y="95285"/>
                </a:lnTo>
                <a:close/>
              </a:path>
            </a:pathLst>
          </a:custGeom>
          <a:solidFill>
            <a:srgbClr val="5654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/>
              <a:ea typeface="+mn-ea"/>
              <a:cs typeface="+mn-cs"/>
            </a:endParaRPr>
          </a:p>
        </p:txBody>
      </p:sp>
      <p:sp>
        <p:nvSpPr>
          <p:cNvPr id="51" name="object 368">
            <a:extLst>
              <a:ext uri="{FF2B5EF4-FFF2-40B4-BE49-F238E27FC236}">
                <a16:creationId xmlns="" xmlns:a16="http://schemas.microsoft.com/office/drawing/2014/main" id="{C3835EAE-FA9A-144E-962F-54FD33744392}"/>
              </a:ext>
            </a:extLst>
          </p:cNvPr>
          <p:cNvSpPr>
            <a:spLocks/>
          </p:cNvSpPr>
          <p:nvPr/>
        </p:nvSpPr>
        <p:spPr bwMode="auto">
          <a:xfrm>
            <a:off x="939800" y="1233488"/>
            <a:ext cx="927100" cy="793750"/>
          </a:xfrm>
          <a:custGeom>
            <a:avLst/>
            <a:gdLst>
              <a:gd name="T0" fmla="*/ 189872 w 928370"/>
              <a:gd name="T1" fmla="*/ 268140 h 793750"/>
              <a:gd name="T2" fmla="*/ 168466 w 928370"/>
              <a:gd name="T3" fmla="*/ 385112 h 793750"/>
              <a:gd name="T4" fmla="*/ 185160 w 928370"/>
              <a:gd name="T5" fmla="*/ 409794 h 793750"/>
              <a:gd name="T6" fmla="*/ 188224 w 928370"/>
              <a:gd name="T7" fmla="*/ 330704 h 793750"/>
              <a:gd name="T8" fmla="*/ 254428 w 928370"/>
              <a:gd name="T9" fmla="*/ 193497 h 793750"/>
              <a:gd name="T10" fmla="*/ 390442 w 928370"/>
              <a:gd name="T11" fmla="*/ 666109 h 793750"/>
              <a:gd name="T12" fmla="*/ 527819 w 928370"/>
              <a:gd name="T13" fmla="*/ 667498 h 793750"/>
              <a:gd name="T14" fmla="*/ 393636 w 928370"/>
              <a:gd name="T15" fmla="*/ 650954 h 793750"/>
              <a:gd name="T16" fmla="*/ 493636 w 928370"/>
              <a:gd name="T17" fmla="*/ 657623 h 793750"/>
              <a:gd name="T18" fmla="*/ 309220 w 928370"/>
              <a:gd name="T19" fmla="*/ 776300 h 793750"/>
              <a:gd name="T20" fmla="*/ 309220 w 928370"/>
              <a:gd name="T21" fmla="*/ 776300 h 793750"/>
              <a:gd name="T22" fmla="*/ 7643 w 928370"/>
              <a:gd name="T23" fmla="*/ 468425 h 793750"/>
              <a:gd name="T24" fmla="*/ 11431 w 928370"/>
              <a:gd name="T25" fmla="*/ 735193 h 793750"/>
              <a:gd name="T26" fmla="*/ 113498 w 928370"/>
              <a:gd name="T27" fmla="*/ 776300 h 793750"/>
              <a:gd name="T28" fmla="*/ 350508 w 928370"/>
              <a:gd name="T29" fmla="*/ 731397 h 793750"/>
              <a:gd name="T30" fmla="*/ 15622 w 928370"/>
              <a:gd name="T31" fmla="*/ 693738 h 793750"/>
              <a:gd name="T32" fmla="*/ 15622 w 928370"/>
              <a:gd name="T33" fmla="*/ 480142 h 793750"/>
              <a:gd name="T34" fmla="*/ 334559 w 928370"/>
              <a:gd name="T35" fmla="*/ 458129 h 793750"/>
              <a:gd name="T36" fmla="*/ 244650 w 928370"/>
              <a:gd name="T37" fmla="*/ 776300 h 793750"/>
              <a:gd name="T38" fmla="*/ 342517 w 928370"/>
              <a:gd name="T39" fmla="*/ 693738 h 793750"/>
              <a:gd name="T40" fmla="*/ 356978 w 928370"/>
              <a:gd name="T41" fmla="*/ 719187 h 793750"/>
              <a:gd name="T42" fmla="*/ 342517 w 928370"/>
              <a:gd name="T43" fmla="*/ 480142 h 793750"/>
              <a:gd name="T44" fmla="*/ 355070 w 928370"/>
              <a:gd name="T45" fmla="*/ 475499 h 793750"/>
              <a:gd name="T46" fmla="*/ 614896 w 928370"/>
              <a:gd name="T47" fmla="*/ 793295 h 793750"/>
              <a:gd name="T48" fmla="*/ 598251 w 928370"/>
              <a:gd name="T49" fmla="*/ 458216 h 793750"/>
              <a:gd name="T50" fmla="*/ 565958 w 928370"/>
              <a:gd name="T51" fmla="*/ 711727 h 793750"/>
              <a:gd name="T52" fmla="*/ 663823 w 928370"/>
              <a:gd name="T53" fmla="*/ 744165 h 793750"/>
              <a:gd name="T54" fmla="*/ 891842 w 928370"/>
              <a:gd name="T55" fmla="*/ 744165 h 793750"/>
              <a:gd name="T56" fmla="*/ 589065 w 928370"/>
              <a:gd name="T57" fmla="*/ 728459 h 793750"/>
              <a:gd name="T58" fmla="*/ 923149 w 928370"/>
              <a:gd name="T59" fmla="*/ 679319 h 793750"/>
              <a:gd name="T60" fmla="*/ 918828 w 928370"/>
              <a:gd name="T61" fmla="*/ 473912 h 793750"/>
              <a:gd name="T62" fmla="*/ 826260 w 928370"/>
              <a:gd name="T63" fmla="*/ 744165 h 793750"/>
              <a:gd name="T64" fmla="*/ 826260 w 928370"/>
              <a:gd name="T65" fmla="*/ 744165 h 793750"/>
              <a:gd name="T66" fmla="*/ 901018 w 928370"/>
              <a:gd name="T67" fmla="*/ 728459 h 793750"/>
              <a:gd name="T68" fmla="*/ 918828 w 928370"/>
              <a:gd name="T69" fmla="*/ 473912 h 793750"/>
              <a:gd name="T70" fmla="*/ 923149 w 928370"/>
              <a:gd name="T71" fmla="*/ 679319 h 793750"/>
              <a:gd name="T72" fmla="*/ 662603 w 928370"/>
              <a:gd name="T73" fmla="*/ 164141 h 793750"/>
              <a:gd name="T74" fmla="*/ 701996 w 928370"/>
              <a:gd name="T75" fmla="*/ 237715 h 793750"/>
              <a:gd name="T76" fmla="*/ 740475 w 928370"/>
              <a:gd name="T77" fmla="*/ 373581 h 793750"/>
              <a:gd name="T78" fmla="*/ 736872 w 928370"/>
              <a:gd name="T79" fmla="*/ 425349 h 793750"/>
              <a:gd name="T80" fmla="*/ 754437 w 928370"/>
              <a:gd name="T81" fmla="*/ 409787 h 793750"/>
              <a:gd name="T82" fmla="*/ 751496 w 928370"/>
              <a:gd name="T83" fmla="*/ 330589 h 793750"/>
              <a:gd name="T84" fmla="*/ 688255 w 928370"/>
              <a:gd name="T85" fmla="*/ 191425 h 793750"/>
              <a:gd name="T86" fmla="*/ 331911 w 928370"/>
              <a:gd name="T87" fmla="*/ 319372 h 793750"/>
              <a:gd name="T88" fmla="*/ 543277 w 928370"/>
              <a:gd name="T89" fmla="*/ 285917 h 793750"/>
              <a:gd name="T90" fmla="*/ 396471 w 928370"/>
              <a:gd name="T91" fmla="*/ 285928 h 793750"/>
              <a:gd name="T92" fmla="*/ 527633 w 928370"/>
              <a:gd name="T93" fmla="*/ 285928 h 793750"/>
              <a:gd name="T94" fmla="*/ 315269 w 928370"/>
              <a:gd name="T95" fmla="*/ 0 h 793750"/>
              <a:gd name="T96" fmla="*/ 282983 w 928370"/>
              <a:gd name="T97" fmla="*/ 253510 h 793750"/>
              <a:gd name="T98" fmla="*/ 315269 w 928370"/>
              <a:gd name="T99" fmla="*/ 285917 h 793750"/>
              <a:gd name="T100" fmla="*/ 635717 w 928370"/>
              <a:gd name="T101" fmla="*/ 270232 h 793750"/>
              <a:gd name="T102" fmla="*/ 640087 w 928370"/>
              <a:gd name="T103" fmla="*/ 236809 h 793750"/>
              <a:gd name="T104" fmla="*/ 306082 w 928370"/>
              <a:gd name="T105" fmla="*/ 15695 h 793750"/>
              <a:gd name="T106" fmla="*/ 315269 w 928370"/>
              <a:gd name="T107" fmla="*/ 0 h 793750"/>
              <a:gd name="T108" fmla="*/ 618033 w 928370"/>
              <a:gd name="T109" fmla="*/ 270232 h 793750"/>
              <a:gd name="T110" fmla="*/ 635844 w 928370"/>
              <a:gd name="T111" fmla="*/ 15695 h 793750"/>
              <a:gd name="T112" fmla="*/ 640169 w 928370"/>
              <a:gd name="T113" fmla="*/ 221103 h 7937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28370" h="793750">
                <a:moveTo>
                  <a:pt x="262243" y="164466"/>
                </a:moveTo>
                <a:lnTo>
                  <a:pt x="229260" y="200886"/>
                </a:lnTo>
                <a:lnTo>
                  <a:pt x="207656" y="233337"/>
                </a:lnTo>
                <a:lnTo>
                  <a:pt x="190653" y="268140"/>
                </a:lnTo>
                <a:lnTo>
                  <a:pt x="178416" y="304899"/>
                </a:lnTo>
                <a:lnTo>
                  <a:pt x="171106" y="343223"/>
                </a:lnTo>
                <a:lnTo>
                  <a:pt x="169051" y="369447"/>
                </a:lnTo>
                <a:lnTo>
                  <a:pt x="169159" y="385112"/>
                </a:lnTo>
                <a:lnTo>
                  <a:pt x="173652" y="433111"/>
                </a:lnTo>
                <a:lnTo>
                  <a:pt x="189742" y="434908"/>
                </a:lnTo>
                <a:lnTo>
                  <a:pt x="187551" y="422402"/>
                </a:lnTo>
                <a:lnTo>
                  <a:pt x="185922" y="409794"/>
                </a:lnTo>
                <a:lnTo>
                  <a:pt x="184859" y="397112"/>
                </a:lnTo>
                <a:lnTo>
                  <a:pt x="184366" y="384387"/>
                </a:lnTo>
                <a:lnTo>
                  <a:pt x="184654" y="370669"/>
                </a:lnTo>
                <a:lnTo>
                  <a:pt x="188999" y="330704"/>
                </a:lnTo>
                <a:lnTo>
                  <a:pt x="198429" y="292732"/>
                </a:lnTo>
                <a:lnTo>
                  <a:pt x="212769" y="257026"/>
                </a:lnTo>
                <a:lnTo>
                  <a:pt x="231843" y="223857"/>
                </a:lnTo>
                <a:lnTo>
                  <a:pt x="255475" y="193497"/>
                </a:lnTo>
                <a:lnTo>
                  <a:pt x="262243" y="164466"/>
                </a:lnTo>
                <a:close/>
              </a:path>
              <a:path w="928370" h="793750">
                <a:moveTo>
                  <a:pt x="379904" y="646619"/>
                </a:moveTo>
                <a:lnTo>
                  <a:pt x="379904" y="662807"/>
                </a:lnTo>
                <a:lnTo>
                  <a:pt x="392049" y="666109"/>
                </a:lnTo>
                <a:lnTo>
                  <a:pt x="441921" y="674024"/>
                </a:lnTo>
                <a:lnTo>
                  <a:pt x="467253" y="674806"/>
                </a:lnTo>
                <a:lnTo>
                  <a:pt x="479923" y="674403"/>
                </a:lnTo>
                <a:lnTo>
                  <a:pt x="529991" y="667498"/>
                </a:lnTo>
                <a:lnTo>
                  <a:pt x="543095" y="659314"/>
                </a:lnTo>
                <a:lnTo>
                  <a:pt x="457759" y="659314"/>
                </a:lnTo>
                <a:lnTo>
                  <a:pt x="445115" y="658760"/>
                </a:lnTo>
                <a:lnTo>
                  <a:pt x="395256" y="650954"/>
                </a:lnTo>
                <a:lnTo>
                  <a:pt x="383111" y="647605"/>
                </a:lnTo>
                <a:lnTo>
                  <a:pt x="379904" y="646619"/>
                </a:lnTo>
                <a:close/>
              </a:path>
              <a:path w="928370" h="793750">
                <a:moveTo>
                  <a:pt x="545103" y="647540"/>
                </a:moveTo>
                <a:lnTo>
                  <a:pt x="495667" y="657623"/>
                </a:lnTo>
                <a:lnTo>
                  <a:pt x="457759" y="659314"/>
                </a:lnTo>
                <a:lnTo>
                  <a:pt x="543095" y="659314"/>
                </a:lnTo>
                <a:lnTo>
                  <a:pt x="545103" y="647540"/>
                </a:lnTo>
                <a:close/>
              </a:path>
              <a:path w="928370" h="793750">
                <a:moveTo>
                  <a:pt x="310493" y="776300"/>
                </a:moveTo>
                <a:lnTo>
                  <a:pt x="49129" y="776300"/>
                </a:lnTo>
                <a:lnTo>
                  <a:pt x="49129" y="792007"/>
                </a:lnTo>
                <a:lnTo>
                  <a:pt x="310493" y="792007"/>
                </a:lnTo>
                <a:lnTo>
                  <a:pt x="310493" y="776300"/>
                </a:lnTo>
                <a:close/>
              </a:path>
              <a:path w="928370" h="793750">
                <a:moveTo>
                  <a:pt x="327215" y="456938"/>
                </a:moveTo>
                <a:lnTo>
                  <a:pt x="32407" y="456938"/>
                </a:lnTo>
                <a:lnTo>
                  <a:pt x="18556" y="460048"/>
                </a:lnTo>
                <a:lnTo>
                  <a:pt x="7673" y="468425"/>
                </a:lnTo>
                <a:lnTo>
                  <a:pt x="1186" y="480640"/>
                </a:lnTo>
                <a:lnTo>
                  <a:pt x="0" y="710449"/>
                </a:lnTo>
                <a:lnTo>
                  <a:pt x="3107" y="724305"/>
                </a:lnTo>
                <a:lnTo>
                  <a:pt x="11479" y="735193"/>
                </a:lnTo>
                <a:lnTo>
                  <a:pt x="23687" y="741686"/>
                </a:lnTo>
                <a:lnTo>
                  <a:pt x="98258" y="742877"/>
                </a:lnTo>
                <a:lnTo>
                  <a:pt x="98258" y="776300"/>
                </a:lnTo>
                <a:lnTo>
                  <a:pt x="113965" y="776300"/>
                </a:lnTo>
                <a:lnTo>
                  <a:pt x="113965" y="742877"/>
                </a:lnTo>
                <a:lnTo>
                  <a:pt x="327215" y="742877"/>
                </a:lnTo>
                <a:lnTo>
                  <a:pt x="341062" y="739769"/>
                </a:lnTo>
                <a:lnTo>
                  <a:pt x="351950" y="731397"/>
                </a:lnTo>
                <a:lnTo>
                  <a:pt x="354198" y="727171"/>
                </a:lnTo>
                <a:lnTo>
                  <a:pt x="23193" y="727171"/>
                </a:lnTo>
                <a:lnTo>
                  <a:pt x="15685" y="719663"/>
                </a:lnTo>
                <a:lnTo>
                  <a:pt x="15685" y="693738"/>
                </a:lnTo>
                <a:lnTo>
                  <a:pt x="358580" y="693738"/>
                </a:lnTo>
                <a:lnTo>
                  <a:pt x="358661" y="678052"/>
                </a:lnTo>
                <a:lnTo>
                  <a:pt x="15685" y="678052"/>
                </a:lnTo>
                <a:lnTo>
                  <a:pt x="15685" y="480142"/>
                </a:lnTo>
                <a:lnTo>
                  <a:pt x="23193" y="472645"/>
                </a:lnTo>
                <a:lnTo>
                  <a:pt x="354333" y="472645"/>
                </a:lnTo>
                <a:lnTo>
                  <a:pt x="348151" y="464617"/>
                </a:lnTo>
                <a:lnTo>
                  <a:pt x="335936" y="458129"/>
                </a:lnTo>
                <a:lnTo>
                  <a:pt x="327215" y="456938"/>
                </a:lnTo>
                <a:close/>
              </a:path>
              <a:path w="928370" h="793750">
                <a:moveTo>
                  <a:pt x="261363" y="742877"/>
                </a:moveTo>
                <a:lnTo>
                  <a:pt x="245657" y="742877"/>
                </a:lnTo>
                <a:lnTo>
                  <a:pt x="245657" y="776300"/>
                </a:lnTo>
                <a:lnTo>
                  <a:pt x="261363" y="776300"/>
                </a:lnTo>
                <a:lnTo>
                  <a:pt x="261363" y="742877"/>
                </a:lnTo>
                <a:close/>
              </a:path>
              <a:path w="928370" h="793750">
                <a:moveTo>
                  <a:pt x="358580" y="693738"/>
                </a:moveTo>
                <a:lnTo>
                  <a:pt x="343926" y="693738"/>
                </a:lnTo>
                <a:lnTo>
                  <a:pt x="343926" y="719663"/>
                </a:lnTo>
                <a:lnTo>
                  <a:pt x="336429" y="727171"/>
                </a:lnTo>
                <a:lnTo>
                  <a:pt x="354198" y="727171"/>
                </a:lnTo>
                <a:lnTo>
                  <a:pt x="358447" y="719187"/>
                </a:lnTo>
                <a:lnTo>
                  <a:pt x="358580" y="693738"/>
                </a:lnTo>
                <a:close/>
              </a:path>
              <a:path w="928370" h="793750">
                <a:moveTo>
                  <a:pt x="354333" y="472645"/>
                </a:moveTo>
                <a:lnTo>
                  <a:pt x="336429" y="472645"/>
                </a:lnTo>
                <a:lnTo>
                  <a:pt x="343926" y="480142"/>
                </a:lnTo>
                <a:lnTo>
                  <a:pt x="343926" y="678052"/>
                </a:lnTo>
                <a:lnTo>
                  <a:pt x="358661" y="678052"/>
                </a:lnTo>
                <a:lnTo>
                  <a:pt x="359643" y="489346"/>
                </a:lnTo>
                <a:lnTo>
                  <a:pt x="356531" y="475499"/>
                </a:lnTo>
                <a:lnTo>
                  <a:pt x="354333" y="472645"/>
                </a:lnTo>
                <a:close/>
              </a:path>
              <a:path w="928370" h="793750">
                <a:moveTo>
                  <a:pt x="878789" y="777588"/>
                </a:moveTo>
                <a:lnTo>
                  <a:pt x="617426" y="777588"/>
                </a:lnTo>
                <a:lnTo>
                  <a:pt x="617426" y="793295"/>
                </a:lnTo>
                <a:lnTo>
                  <a:pt x="878789" y="793295"/>
                </a:lnTo>
                <a:lnTo>
                  <a:pt x="878789" y="777588"/>
                </a:lnTo>
                <a:close/>
              </a:path>
              <a:path w="928370" h="793750">
                <a:moveTo>
                  <a:pt x="895512" y="458216"/>
                </a:moveTo>
                <a:lnTo>
                  <a:pt x="600714" y="458216"/>
                </a:lnTo>
                <a:lnTo>
                  <a:pt x="586861" y="461325"/>
                </a:lnTo>
                <a:lnTo>
                  <a:pt x="575973" y="469698"/>
                </a:lnTo>
                <a:lnTo>
                  <a:pt x="569479" y="481907"/>
                </a:lnTo>
                <a:lnTo>
                  <a:pt x="568286" y="711727"/>
                </a:lnTo>
                <a:lnTo>
                  <a:pt x="571393" y="725578"/>
                </a:lnTo>
                <a:lnTo>
                  <a:pt x="579763" y="736468"/>
                </a:lnTo>
                <a:lnTo>
                  <a:pt x="591970" y="742968"/>
                </a:lnTo>
                <a:lnTo>
                  <a:pt x="666555" y="744165"/>
                </a:lnTo>
                <a:lnTo>
                  <a:pt x="666555" y="777588"/>
                </a:lnTo>
                <a:lnTo>
                  <a:pt x="682272" y="777588"/>
                </a:lnTo>
                <a:lnTo>
                  <a:pt x="682272" y="744165"/>
                </a:lnTo>
                <a:lnTo>
                  <a:pt x="895512" y="744165"/>
                </a:lnTo>
                <a:lnTo>
                  <a:pt x="909356" y="741055"/>
                </a:lnTo>
                <a:lnTo>
                  <a:pt x="920240" y="732678"/>
                </a:lnTo>
                <a:lnTo>
                  <a:pt x="922484" y="728459"/>
                </a:lnTo>
                <a:lnTo>
                  <a:pt x="591489" y="728459"/>
                </a:lnTo>
                <a:lnTo>
                  <a:pt x="583992" y="720951"/>
                </a:lnTo>
                <a:lnTo>
                  <a:pt x="583992" y="695015"/>
                </a:lnTo>
                <a:lnTo>
                  <a:pt x="926867" y="695015"/>
                </a:lnTo>
                <a:lnTo>
                  <a:pt x="926948" y="679319"/>
                </a:lnTo>
                <a:lnTo>
                  <a:pt x="583992" y="679319"/>
                </a:lnTo>
                <a:lnTo>
                  <a:pt x="583992" y="481409"/>
                </a:lnTo>
                <a:lnTo>
                  <a:pt x="591489" y="473912"/>
                </a:lnTo>
                <a:lnTo>
                  <a:pt x="922609" y="473912"/>
                </a:lnTo>
                <a:lnTo>
                  <a:pt x="916444" y="465899"/>
                </a:lnTo>
                <a:lnTo>
                  <a:pt x="904232" y="459407"/>
                </a:lnTo>
                <a:lnTo>
                  <a:pt x="895512" y="458216"/>
                </a:lnTo>
                <a:close/>
              </a:path>
              <a:path w="928370" h="793750">
                <a:moveTo>
                  <a:pt x="829660" y="744165"/>
                </a:moveTo>
                <a:lnTo>
                  <a:pt x="813964" y="744165"/>
                </a:lnTo>
                <a:lnTo>
                  <a:pt x="813964" y="777588"/>
                </a:lnTo>
                <a:lnTo>
                  <a:pt x="829660" y="777588"/>
                </a:lnTo>
                <a:lnTo>
                  <a:pt x="829660" y="744165"/>
                </a:lnTo>
                <a:close/>
              </a:path>
              <a:path w="928370" h="793750">
                <a:moveTo>
                  <a:pt x="926867" y="695015"/>
                </a:moveTo>
                <a:lnTo>
                  <a:pt x="912234" y="695015"/>
                </a:lnTo>
                <a:lnTo>
                  <a:pt x="912234" y="720951"/>
                </a:lnTo>
                <a:lnTo>
                  <a:pt x="904726" y="728459"/>
                </a:lnTo>
                <a:lnTo>
                  <a:pt x="922484" y="728459"/>
                </a:lnTo>
                <a:lnTo>
                  <a:pt x="926734" y="720465"/>
                </a:lnTo>
                <a:lnTo>
                  <a:pt x="926867" y="695015"/>
                </a:lnTo>
                <a:close/>
              </a:path>
              <a:path w="928370" h="793750">
                <a:moveTo>
                  <a:pt x="922609" y="473912"/>
                </a:moveTo>
                <a:lnTo>
                  <a:pt x="904726" y="473912"/>
                </a:lnTo>
                <a:lnTo>
                  <a:pt x="912234" y="481409"/>
                </a:lnTo>
                <a:lnTo>
                  <a:pt x="912234" y="679319"/>
                </a:lnTo>
                <a:lnTo>
                  <a:pt x="926948" y="679319"/>
                </a:lnTo>
                <a:lnTo>
                  <a:pt x="927929" y="490634"/>
                </a:lnTo>
                <a:lnTo>
                  <a:pt x="924820" y="476785"/>
                </a:lnTo>
                <a:lnTo>
                  <a:pt x="922609" y="473912"/>
                </a:lnTo>
                <a:close/>
              </a:path>
              <a:path w="928370" h="793750">
                <a:moveTo>
                  <a:pt x="665330" y="164141"/>
                </a:moveTo>
                <a:lnTo>
                  <a:pt x="665330" y="185826"/>
                </a:lnTo>
                <a:lnTo>
                  <a:pt x="674273" y="195543"/>
                </a:lnTo>
                <a:lnTo>
                  <a:pt x="682706" y="205608"/>
                </a:lnTo>
                <a:lnTo>
                  <a:pt x="704885" y="237715"/>
                </a:lnTo>
                <a:lnTo>
                  <a:pt x="722238" y="272345"/>
                </a:lnTo>
                <a:lnTo>
                  <a:pt x="734582" y="309044"/>
                </a:lnTo>
                <a:lnTo>
                  <a:pt x="741732" y="347361"/>
                </a:lnTo>
                <a:lnTo>
                  <a:pt x="743522" y="373581"/>
                </a:lnTo>
                <a:lnTo>
                  <a:pt x="743323" y="388146"/>
                </a:lnTo>
                <a:lnTo>
                  <a:pt x="742650" y="401424"/>
                </a:lnTo>
                <a:lnTo>
                  <a:pt x="741508" y="413723"/>
                </a:lnTo>
                <a:lnTo>
                  <a:pt x="739904" y="425349"/>
                </a:lnTo>
                <a:lnTo>
                  <a:pt x="738186" y="434908"/>
                </a:lnTo>
                <a:lnTo>
                  <a:pt x="753945" y="434908"/>
                </a:lnTo>
                <a:lnTo>
                  <a:pt x="756009" y="422401"/>
                </a:lnTo>
                <a:lnTo>
                  <a:pt x="757541" y="409787"/>
                </a:lnTo>
                <a:lnTo>
                  <a:pt x="758538" y="397098"/>
                </a:lnTo>
                <a:lnTo>
                  <a:pt x="759000" y="384361"/>
                </a:lnTo>
                <a:lnTo>
                  <a:pt x="758725" y="370641"/>
                </a:lnTo>
                <a:lnTo>
                  <a:pt x="754588" y="330589"/>
                </a:lnTo>
                <a:lnTo>
                  <a:pt x="745600" y="292393"/>
                </a:lnTo>
                <a:lnTo>
                  <a:pt x="731916" y="256302"/>
                </a:lnTo>
                <a:lnTo>
                  <a:pt x="713694" y="222564"/>
                </a:lnTo>
                <a:lnTo>
                  <a:pt x="691087" y="191425"/>
                </a:lnTo>
                <a:lnTo>
                  <a:pt x="667791" y="166445"/>
                </a:lnTo>
                <a:lnTo>
                  <a:pt x="665330" y="164141"/>
                </a:lnTo>
                <a:close/>
              </a:path>
              <a:path w="928370" h="793750">
                <a:moveTo>
                  <a:pt x="594652" y="319372"/>
                </a:moveTo>
                <a:lnTo>
                  <a:pt x="333277" y="319372"/>
                </a:lnTo>
                <a:lnTo>
                  <a:pt x="333277" y="335057"/>
                </a:lnTo>
                <a:lnTo>
                  <a:pt x="594652" y="335057"/>
                </a:lnTo>
                <a:lnTo>
                  <a:pt x="594652" y="319372"/>
                </a:lnTo>
                <a:close/>
              </a:path>
              <a:path w="928370" h="793750">
                <a:moveTo>
                  <a:pt x="545512" y="285917"/>
                </a:moveTo>
                <a:lnTo>
                  <a:pt x="382407" y="285917"/>
                </a:lnTo>
                <a:lnTo>
                  <a:pt x="382407" y="319372"/>
                </a:lnTo>
                <a:lnTo>
                  <a:pt x="398103" y="319372"/>
                </a:lnTo>
                <a:lnTo>
                  <a:pt x="398103" y="285928"/>
                </a:lnTo>
                <a:lnTo>
                  <a:pt x="545512" y="285928"/>
                </a:lnTo>
                <a:lnTo>
                  <a:pt x="545512" y="285917"/>
                </a:lnTo>
                <a:close/>
              </a:path>
              <a:path w="928370" h="793750">
                <a:moveTo>
                  <a:pt x="545512" y="285928"/>
                </a:moveTo>
                <a:lnTo>
                  <a:pt x="529805" y="285928"/>
                </a:lnTo>
                <a:lnTo>
                  <a:pt x="529805" y="319372"/>
                </a:lnTo>
                <a:lnTo>
                  <a:pt x="545512" y="319372"/>
                </a:lnTo>
                <a:lnTo>
                  <a:pt x="545512" y="285928"/>
                </a:lnTo>
                <a:close/>
              </a:path>
              <a:path w="928370" h="793750">
                <a:moveTo>
                  <a:pt x="316566" y="0"/>
                </a:moveTo>
                <a:lnTo>
                  <a:pt x="302717" y="3109"/>
                </a:lnTo>
                <a:lnTo>
                  <a:pt x="291831" y="11485"/>
                </a:lnTo>
                <a:lnTo>
                  <a:pt x="285339" y="23697"/>
                </a:lnTo>
                <a:lnTo>
                  <a:pt x="284148" y="253510"/>
                </a:lnTo>
                <a:lnTo>
                  <a:pt x="287259" y="267359"/>
                </a:lnTo>
                <a:lnTo>
                  <a:pt x="295637" y="278242"/>
                </a:lnTo>
                <a:lnTo>
                  <a:pt x="307852" y="284729"/>
                </a:lnTo>
                <a:lnTo>
                  <a:pt x="316566" y="285917"/>
                </a:lnTo>
                <a:lnTo>
                  <a:pt x="611353" y="285917"/>
                </a:lnTo>
                <a:lnTo>
                  <a:pt x="625208" y="282810"/>
                </a:lnTo>
                <a:lnTo>
                  <a:pt x="636097" y="274438"/>
                </a:lnTo>
                <a:lnTo>
                  <a:pt x="638333" y="270232"/>
                </a:lnTo>
                <a:lnTo>
                  <a:pt x="307341" y="270232"/>
                </a:lnTo>
                <a:lnTo>
                  <a:pt x="299833" y="262735"/>
                </a:lnTo>
                <a:lnTo>
                  <a:pt x="299833" y="236809"/>
                </a:lnTo>
                <a:lnTo>
                  <a:pt x="642721" y="236809"/>
                </a:lnTo>
                <a:lnTo>
                  <a:pt x="642803" y="221103"/>
                </a:lnTo>
                <a:lnTo>
                  <a:pt x="299833" y="221103"/>
                </a:lnTo>
                <a:lnTo>
                  <a:pt x="299833" y="23193"/>
                </a:lnTo>
                <a:lnTo>
                  <a:pt x="307341" y="15695"/>
                </a:lnTo>
                <a:lnTo>
                  <a:pt x="638460" y="15695"/>
                </a:lnTo>
                <a:lnTo>
                  <a:pt x="632297" y="7686"/>
                </a:lnTo>
                <a:lnTo>
                  <a:pt x="620084" y="1193"/>
                </a:lnTo>
                <a:lnTo>
                  <a:pt x="316566" y="0"/>
                </a:lnTo>
                <a:close/>
              </a:path>
              <a:path w="928370" h="793750">
                <a:moveTo>
                  <a:pt x="642721" y="236809"/>
                </a:moveTo>
                <a:lnTo>
                  <a:pt x="628085" y="236809"/>
                </a:lnTo>
                <a:lnTo>
                  <a:pt x="628085" y="262735"/>
                </a:lnTo>
                <a:lnTo>
                  <a:pt x="620577" y="270232"/>
                </a:lnTo>
                <a:lnTo>
                  <a:pt x="638333" y="270232"/>
                </a:lnTo>
                <a:lnTo>
                  <a:pt x="642589" y="262230"/>
                </a:lnTo>
                <a:lnTo>
                  <a:pt x="642721" y="236809"/>
                </a:lnTo>
                <a:close/>
              </a:path>
              <a:path w="928370" h="793750">
                <a:moveTo>
                  <a:pt x="638460" y="15695"/>
                </a:moveTo>
                <a:lnTo>
                  <a:pt x="620577" y="15695"/>
                </a:lnTo>
                <a:lnTo>
                  <a:pt x="628085" y="23193"/>
                </a:lnTo>
                <a:lnTo>
                  <a:pt x="628085" y="221103"/>
                </a:lnTo>
                <a:lnTo>
                  <a:pt x="642803" y="221103"/>
                </a:lnTo>
                <a:lnTo>
                  <a:pt x="643781" y="32417"/>
                </a:lnTo>
                <a:lnTo>
                  <a:pt x="640672" y="18570"/>
                </a:lnTo>
                <a:lnTo>
                  <a:pt x="638460" y="15695"/>
                </a:lnTo>
                <a:close/>
              </a:path>
            </a:pathLst>
          </a:custGeom>
          <a:solidFill>
            <a:srgbClr val="5654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DB8AED-CBB0-27AD-5C2B-7E80B84889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0425" y="334963"/>
            <a:ext cx="10515600" cy="615950"/>
          </a:xfrm>
          <a:solidFill>
            <a:srgbClr val="A5AE4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33480"/>
                </a:solidFill>
              </a:rPr>
              <a:t>Учебные программы </a:t>
            </a:r>
            <a:r>
              <a:rPr lang="ru-RU" sz="3200" b="1" dirty="0">
                <a:solidFill>
                  <a:srgbClr val="033480"/>
                </a:solidFill>
              </a:rPr>
              <a:t>Академии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39100" y="4545762"/>
            <a:ext cx="3587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 smtClean="0">
                <a:solidFill>
                  <a:srgbClr val="10578E"/>
                </a:solidFill>
                <a:latin typeface="Circe"/>
                <a:ea typeface="Arial Unicode MS" panose="020B0604020202020204" pitchFamily="34" charset="-128"/>
                <a:cs typeface="Arial" panose="020B0604020202020204" pitchFamily="34" charset="0"/>
              </a:rPr>
              <a:t>МЕЖДУНАРОДНАЯ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 smtClean="0">
                <a:solidFill>
                  <a:srgbClr val="10578E"/>
                </a:solidFill>
                <a:latin typeface="Circe"/>
                <a:ea typeface="Arial Unicode MS" panose="020B0604020202020204" pitchFamily="34" charset="-128"/>
                <a:cs typeface="Arial" panose="020B0604020202020204" pitchFamily="34" charset="0"/>
              </a:rPr>
              <a:t>СТАНДАРТИЗАЦИЯ</a:t>
            </a:r>
            <a:endParaRPr lang="ru-RU" altLang="ru-RU" sz="1400" dirty="0">
              <a:solidFill>
                <a:srgbClr val="10578E"/>
              </a:solidFill>
              <a:latin typeface="Circe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44" name="Объект 3"/>
          <p:cNvSpPr txBox="1">
            <a:spLocks/>
          </p:cNvSpPr>
          <p:nvPr/>
        </p:nvSpPr>
        <p:spPr>
          <a:xfrm>
            <a:off x="360644" y="6216225"/>
            <a:ext cx="11558093" cy="5944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b="1" dirty="0" smtClean="0">
                <a:latin typeface="Circe Light"/>
              </a:rPr>
              <a:t>Обучение для прохождения процедуры оценки компетентности (сертификации персонала) </a:t>
            </a:r>
            <a:r>
              <a:rPr lang="en-US" sz="1100" b="1" dirty="0" smtClean="0">
                <a:latin typeface="+mj-lt"/>
                <a:hlinkClick r:id="rId3"/>
              </a:rPr>
              <a:t>https</a:t>
            </a:r>
            <a:r>
              <a:rPr lang="en-US" sz="1100" b="1" dirty="0">
                <a:latin typeface="+mj-lt"/>
                <a:hlinkClick r:id="rId3"/>
              </a:rPr>
              <a:t>://www.asms.ru/sertification/certification_experts</a:t>
            </a:r>
            <a:r>
              <a:rPr lang="en-US" sz="1100" b="1" dirty="0" smtClean="0">
                <a:latin typeface="+mj-lt"/>
                <a:hlinkClick r:id="rId3"/>
              </a:rPr>
              <a:t>/</a:t>
            </a:r>
            <a:endParaRPr lang="ru-RU" sz="1100" b="1" dirty="0" smtClean="0"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b="1" dirty="0" smtClean="0">
                <a:latin typeface="+mj-lt"/>
              </a:rPr>
              <a:t>Область (</a:t>
            </a:r>
            <a:r>
              <a:rPr lang="ru-RU" sz="1100" b="1" dirty="0">
                <a:latin typeface="+mj-lt"/>
              </a:rPr>
              <a:t>объекты сертификации</a:t>
            </a:r>
            <a:r>
              <a:rPr lang="ru-RU" sz="1100" b="1" dirty="0" smtClean="0">
                <a:latin typeface="+mj-lt"/>
              </a:rPr>
              <a:t>):  </a:t>
            </a:r>
            <a:r>
              <a:rPr lang="ru-RU" sz="1100" dirty="0" smtClean="0">
                <a:latin typeface="+mj-lt"/>
              </a:rPr>
              <a:t>- Эксперты </a:t>
            </a:r>
            <a:r>
              <a:rPr lang="ru-RU" sz="1100" dirty="0">
                <a:latin typeface="+mj-lt"/>
              </a:rPr>
              <a:t>по стандартизации </a:t>
            </a:r>
            <a:r>
              <a:rPr lang="ru-RU" sz="1100" dirty="0" smtClean="0">
                <a:latin typeface="+mj-lt"/>
              </a:rPr>
              <a:t>(национальной, межгосударственной и международной).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i="1" dirty="0" smtClean="0">
                <a:latin typeface="+mj-lt"/>
              </a:rPr>
              <a:t>Обучение в АСМС – </a:t>
            </a:r>
            <a:r>
              <a:rPr lang="ru-RU" sz="1100" i="1" dirty="0" err="1" smtClean="0">
                <a:latin typeface="+mj-lt"/>
              </a:rPr>
              <a:t>Агаркова</a:t>
            </a:r>
            <a:r>
              <a:rPr lang="ru-RU" sz="1100" i="1" dirty="0" smtClean="0">
                <a:latin typeface="+mj-lt"/>
              </a:rPr>
              <a:t> Наталья Владимировна, </a:t>
            </a:r>
            <a:r>
              <a:rPr lang="ru-RU" sz="1100" i="1" dirty="0">
                <a:latin typeface="+mj-lt"/>
              </a:rPr>
              <a:t>8-499-175-03-79, </a:t>
            </a:r>
            <a:r>
              <a:rPr lang="en-US" sz="1100" i="1" dirty="0">
                <a:latin typeface="+mj-lt"/>
              </a:rPr>
              <a:t> standard@asms.ru </a:t>
            </a:r>
            <a:endParaRPr lang="ru-RU" sz="1100" i="1" dirty="0" smtClean="0">
              <a:latin typeface="+mj-lt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1100" dirty="0" smtClean="0">
                <a:latin typeface="+mj-lt"/>
              </a:rPr>
              <a:t>Держатель реестра – АНО «Регистр системы сертификации персонала» Система </a:t>
            </a:r>
            <a:r>
              <a:rPr lang="ru-RU" sz="1100" dirty="0">
                <a:latin typeface="+mj-lt"/>
              </a:rPr>
              <a:t>добровольной сертификации персонала в инфраструктуре качества (Свидетельство</a:t>
            </a:r>
            <a:r>
              <a:rPr lang="ru-RU" sz="1100" b="1" dirty="0">
                <a:latin typeface="+mj-lt"/>
              </a:rPr>
              <a:t>: </a:t>
            </a:r>
            <a:r>
              <a:rPr lang="ru-RU" sz="1100" dirty="0">
                <a:latin typeface="+mj-lt"/>
              </a:rPr>
              <a:t>№ РОСС RU.Е177.04ЭР00</a:t>
            </a:r>
            <a:r>
              <a:rPr lang="ru-RU" sz="1100" dirty="0" smtClean="0">
                <a:latin typeface="+mj-lt"/>
              </a:rPr>
              <a:t>)</a:t>
            </a:r>
            <a:endParaRPr lang="ru-RU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5696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34962" y="571856"/>
            <a:ext cx="10602781" cy="517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Новая профессия и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сертификация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персонала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13" name="Объект 3"/>
          <p:cNvSpPr txBox="1">
            <a:spLocks/>
          </p:cNvSpPr>
          <p:nvPr/>
        </p:nvSpPr>
        <p:spPr>
          <a:xfrm>
            <a:off x="171450" y="1667068"/>
            <a:ext cx="11582400" cy="20863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latin typeface="+mj-lt"/>
                <a:cs typeface="Times New Roman" pitchFamily="18" charset="0"/>
              </a:rPr>
              <a:t>Длительность программ ДПО: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latin typeface="+mj-lt"/>
                <a:cs typeface="Times New Roman" pitchFamily="18" charset="0"/>
              </a:rPr>
              <a:t>- повышения квалификации – от 16 до 144 ч.	- </a:t>
            </a:r>
            <a:r>
              <a:rPr lang="ru-RU" sz="1800" b="1" dirty="0" smtClean="0">
                <a:latin typeface="+mj-lt"/>
                <a:cs typeface="Times New Roman" pitchFamily="18" charset="0"/>
              </a:rPr>
              <a:t>профессиональной переподготовки – от 250 до 560 ч</a:t>
            </a:r>
            <a:r>
              <a:rPr lang="ru-RU" sz="1800" dirty="0" smtClean="0">
                <a:latin typeface="+mj-lt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 smtClean="0">
              <a:latin typeface="+mj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sz="1400" dirty="0" smtClean="0">
                <a:latin typeface="+mj-lt"/>
                <a:cs typeface="Times New Roman" pitchFamily="18" charset="0"/>
              </a:rPr>
              <a:t>Программы профессиональной переподготовки предназначены для получения новых профессиональных навыков и дополнительной квалификации у вновь принятых сотрудников, не имеющих метрологической подготовки.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latin typeface="+mj-lt"/>
                <a:cs typeface="Times New Roman" pitchFamily="18" charset="0"/>
              </a:rPr>
              <a:t>Программы профессиональной переподготовки</a:t>
            </a:r>
            <a:r>
              <a:rPr lang="ru-RU" sz="1400" dirty="0" smtClean="0">
                <a:latin typeface="+mj-lt"/>
                <a:cs typeface="Times New Roman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+mj-lt"/>
                <a:cs typeface="Times New Roman" pitchFamily="18" charset="0"/>
              </a:rPr>
              <a:t>«Специалист по испытаниям продукции</a:t>
            </a:r>
            <a:r>
              <a:rPr lang="ru-RU" sz="1400" dirty="0">
                <a:latin typeface="+mj-lt"/>
                <a:cs typeface="Times New Roman" pitchFamily="18" charset="0"/>
              </a:rPr>
              <a:t>»; </a:t>
            </a:r>
            <a:r>
              <a:rPr lang="ru-RU" sz="1400" dirty="0" smtClean="0">
                <a:latin typeface="+mj-lt"/>
                <a:cs typeface="Times New Roman" pitchFamily="18" charset="0"/>
              </a:rPr>
              <a:t>	«</a:t>
            </a:r>
            <a:r>
              <a:rPr lang="ru-RU" sz="1400" dirty="0">
                <a:latin typeface="+mj-lt"/>
                <a:cs typeface="Times New Roman" pitchFamily="18" charset="0"/>
              </a:rPr>
              <a:t>Специалист по сертификации продукции»;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latin typeface="+mj-lt"/>
                <a:cs typeface="Times New Roman" pitchFamily="18" charset="0"/>
              </a:rPr>
              <a:t>«</a:t>
            </a:r>
            <a:r>
              <a:rPr lang="ru-RU" sz="1400" u="sng" dirty="0" smtClean="0">
                <a:latin typeface="+mj-lt"/>
                <a:cs typeface="Times New Roman" pitchFamily="18" charset="0"/>
              </a:rPr>
              <a:t>Специалист по метрологии</a:t>
            </a:r>
            <a:r>
              <a:rPr lang="ru-RU" sz="1400" dirty="0" smtClean="0">
                <a:latin typeface="+mj-lt"/>
                <a:cs typeface="Times New Roman" pitchFamily="18" charset="0"/>
              </a:rPr>
              <a:t>» (</a:t>
            </a:r>
            <a:r>
              <a:rPr lang="ru-RU" sz="1400" i="1" u="sng" dirty="0" smtClean="0">
                <a:latin typeface="+mj-lt"/>
                <a:cs typeface="Times New Roman" pitchFamily="18" charset="0"/>
              </a:rPr>
              <a:t>предназначена для специалистов с непрофильным для области ОЕИ с высшим и (или) средним профессиональным образованием</a:t>
            </a:r>
            <a:r>
              <a:rPr lang="ru-RU" sz="1400" dirty="0" smtClean="0">
                <a:latin typeface="+mj-lt"/>
                <a:cs typeface="Times New Roman" pitchFamily="18" charset="0"/>
              </a:rPr>
              <a:t>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 smtClean="0">
              <a:latin typeface="+mj-lt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Circe Light"/>
              </a:rPr>
              <a:t>	</a:t>
            </a:r>
            <a:endParaRPr lang="ru-RU" sz="1400" dirty="0">
              <a:latin typeface="+mj-lt"/>
              <a:cs typeface="Times New Roman" pitchFamily="18" charset="0"/>
            </a:endParaRPr>
          </a:p>
        </p:txBody>
      </p:sp>
      <p:pic>
        <p:nvPicPr>
          <p:cNvPr id="5123" name="Picture 3" descr="C:\Users\LSokolova\Downloads\Картинки для презентаций\1613545457_173-p-kartinki-na-belom-fone-dlya-prezentatsii-1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56" y="-5586"/>
            <a:ext cx="2773144" cy="20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3"/>
          <p:cNvSpPr txBox="1">
            <a:spLocks/>
          </p:cNvSpPr>
          <p:nvPr/>
        </p:nvSpPr>
        <p:spPr>
          <a:xfrm>
            <a:off x="171450" y="4228926"/>
            <a:ext cx="11558093" cy="14316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+mj-lt"/>
              </a:rPr>
              <a:t>Обучение для прохождения процедуры оценки компетентности (сертификации персонала) </a:t>
            </a:r>
            <a:r>
              <a:rPr lang="en-US" sz="1400" b="1" dirty="0" smtClean="0">
                <a:latin typeface="+mj-lt"/>
                <a:hlinkClick r:id="rId5"/>
              </a:rPr>
              <a:t>https</a:t>
            </a:r>
            <a:r>
              <a:rPr lang="en-US" sz="1400" b="1" dirty="0">
                <a:latin typeface="+mj-lt"/>
                <a:hlinkClick r:id="rId5"/>
              </a:rPr>
              <a:t>://www.asms.ru/sertification/certification_experts</a:t>
            </a:r>
            <a:r>
              <a:rPr lang="en-US" sz="1400" b="1" dirty="0" smtClean="0">
                <a:latin typeface="+mj-lt"/>
                <a:hlinkClick r:id="rId5"/>
              </a:rPr>
              <a:t>/</a:t>
            </a:r>
            <a:endParaRPr lang="ru-RU" sz="1400" b="1" dirty="0" smtClean="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+mj-lt"/>
              </a:rPr>
              <a:t>Область (</a:t>
            </a:r>
            <a:r>
              <a:rPr lang="ru-RU" sz="1400" b="1" dirty="0">
                <a:latin typeface="+mj-lt"/>
              </a:rPr>
              <a:t>объекты сертификации</a:t>
            </a:r>
            <a:r>
              <a:rPr lang="ru-RU" sz="1400" b="1" dirty="0" smtClean="0">
                <a:latin typeface="+mj-lt"/>
              </a:rPr>
              <a:t>):  </a:t>
            </a:r>
            <a:r>
              <a:rPr lang="ru-RU" sz="1400" dirty="0" smtClean="0">
                <a:latin typeface="+mj-lt"/>
              </a:rPr>
              <a:t>- Эксперты </a:t>
            </a:r>
            <a:r>
              <a:rPr lang="ru-RU" sz="1400" dirty="0">
                <a:latin typeface="+mj-lt"/>
              </a:rPr>
              <a:t>по стандартизации </a:t>
            </a:r>
            <a:r>
              <a:rPr lang="ru-RU" sz="1400" dirty="0" smtClean="0">
                <a:latin typeface="+mj-lt"/>
              </a:rPr>
              <a:t>(национальной, межгосударственной и международной).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i="1" dirty="0" smtClean="0">
                <a:latin typeface="+mj-lt"/>
              </a:rPr>
              <a:t>Обучение в АСМС – </a:t>
            </a:r>
            <a:r>
              <a:rPr lang="ru-RU" sz="1400" i="1" dirty="0" err="1" smtClean="0">
                <a:latin typeface="+mj-lt"/>
              </a:rPr>
              <a:t>Агаркова</a:t>
            </a:r>
            <a:r>
              <a:rPr lang="ru-RU" sz="1400" i="1" dirty="0" smtClean="0">
                <a:latin typeface="+mj-lt"/>
              </a:rPr>
              <a:t> Наталья Владимировна, </a:t>
            </a:r>
            <a:r>
              <a:rPr lang="ru-RU" sz="1400" i="1" dirty="0">
                <a:latin typeface="+mj-lt"/>
              </a:rPr>
              <a:t>8-499-175-03-79, </a:t>
            </a:r>
            <a:r>
              <a:rPr lang="en-US" sz="1400" i="1" dirty="0">
                <a:latin typeface="+mj-lt"/>
              </a:rPr>
              <a:t> standard@asms.ru </a:t>
            </a:r>
            <a:endParaRPr lang="ru-RU" sz="1400" i="1" dirty="0" smtClean="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+mj-lt"/>
              </a:rPr>
              <a:t>Держатель реестра – АНО «Регистр системы сертификации персонала» Система </a:t>
            </a:r>
            <a:r>
              <a:rPr lang="ru-RU" sz="1400" dirty="0">
                <a:latin typeface="+mj-lt"/>
              </a:rPr>
              <a:t>добровольной сертификации персонала в инфраструктуре качества (Свидетельство</a:t>
            </a:r>
            <a:r>
              <a:rPr lang="ru-RU" sz="1400" b="1" dirty="0">
                <a:latin typeface="+mj-lt"/>
              </a:rPr>
              <a:t>: </a:t>
            </a:r>
            <a:r>
              <a:rPr lang="ru-RU" sz="1400" dirty="0">
                <a:latin typeface="+mj-lt"/>
              </a:rPr>
              <a:t>№ РОСС RU.Е177.04ЭР00</a:t>
            </a:r>
            <a:r>
              <a:rPr lang="ru-RU" sz="1400" dirty="0" smtClean="0">
                <a:latin typeface="+mj-lt"/>
              </a:rPr>
              <a:t>)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3755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9146" y="582429"/>
            <a:ext cx="1044429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latin typeface="Circe Bold" panose="020B0602020203020203" pitchFamily="34" charset="-52"/>
                <a:ea typeface="Calibri" panose="020F0502020204030204" pitchFamily="34" charset="0"/>
                <a:cs typeface="Calibri Light" panose="020F0302020204030204" pitchFamily="34" charset="0"/>
              </a:rPr>
              <a:t>Требования нормативных документов к специалистам</a:t>
            </a:r>
            <a:endParaRPr lang="en-US" sz="2500" b="1" dirty="0">
              <a:latin typeface="Circe Bold" panose="020B0602020203020203" pitchFamily="34" charset="-52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1124118" y="527953"/>
            <a:ext cx="10844" cy="801924"/>
          </a:xfrm>
          <a:prstGeom prst="line">
            <a:avLst/>
          </a:prstGeom>
          <a:ln>
            <a:solidFill>
              <a:srgbClr val="A5AE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49090" y="635654"/>
            <a:ext cx="75028" cy="370604"/>
          </a:xfrm>
          <a:prstGeom prst="rect">
            <a:avLst/>
          </a:prstGeom>
          <a:solidFill>
            <a:srgbClr val="A5AE4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468483" y="6356352"/>
            <a:ext cx="3234906" cy="365125"/>
          </a:xfrm>
        </p:spPr>
        <p:txBody>
          <a:bodyPr/>
          <a:lstStyle/>
          <a:p>
            <a:pPr rtl="0"/>
            <a:r>
              <a:rPr lang="ru-RU" noProof="1" smtClean="0"/>
              <a:t>Тюмень. Февраль 2025</a:t>
            </a:r>
            <a:endParaRPr lang="ru-RU" noProof="1"/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767867" y="1758463"/>
            <a:ext cx="10441577" cy="27438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1600" dirty="0" smtClean="0"/>
              <a:t>Обязательно соблюдение требований </a:t>
            </a:r>
            <a:r>
              <a:rPr lang="ru-RU" sz="1600" dirty="0"/>
              <a:t>профессиональных стандартов на </a:t>
            </a:r>
            <a:r>
              <a:rPr lang="ru-RU" sz="1600" dirty="0" smtClean="0"/>
              <a:t>сп</a:t>
            </a:r>
            <a:r>
              <a:rPr lang="ru-RU" sz="1600" dirty="0"/>
              <a:t>ециалистов</a:t>
            </a:r>
            <a:r>
              <a:rPr lang="ru-RU" sz="1600" dirty="0" smtClean="0"/>
              <a:t>: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 smtClean="0"/>
              <a:t>ПК </a:t>
            </a:r>
            <a:r>
              <a:rPr lang="ru-RU" sz="1600" b="1" dirty="0"/>
              <a:t>специалиста по метрологии </a:t>
            </a:r>
            <a:r>
              <a:rPr lang="ru-RU" sz="1600" dirty="0" smtClean="0"/>
              <a:t>- 1 </a:t>
            </a:r>
            <a:r>
              <a:rPr lang="ru-RU" sz="1600" dirty="0"/>
              <a:t>раз в 5 </a:t>
            </a:r>
            <a:r>
              <a:rPr lang="ru-RU" sz="1600" dirty="0" smtClean="0"/>
              <a:t>лет (</a:t>
            </a:r>
            <a:r>
              <a:rPr lang="ru-RU" sz="1600" u="sng" dirty="0" smtClean="0"/>
              <a:t>ПС № 40.012, Обобщённая трудовая функция – </a:t>
            </a:r>
            <a:r>
              <a:rPr lang="ru-RU" sz="1600" u="sng" dirty="0" err="1" smtClean="0"/>
              <a:t>п.п</a:t>
            </a:r>
            <a:r>
              <a:rPr lang="ru-RU" sz="1600" u="sng" dirty="0" smtClean="0"/>
              <a:t>. 3.1÷3.5</a:t>
            </a:r>
            <a:r>
              <a:rPr lang="ru-RU" sz="1600" dirty="0" smtClean="0"/>
              <a:t>)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/>
              <a:t>ПК </a:t>
            </a:r>
            <a:r>
              <a:rPr lang="ru-RU" sz="1600" b="1" dirty="0"/>
              <a:t>специалиста по метрологии </a:t>
            </a:r>
            <a:r>
              <a:rPr lang="ru-RU" sz="1600" dirty="0"/>
              <a:t>- 1 раз в 5 лет (</a:t>
            </a:r>
            <a:r>
              <a:rPr lang="ru-RU" sz="1600" u="sng" dirty="0"/>
              <a:t>ПС № </a:t>
            </a:r>
            <a:r>
              <a:rPr lang="ru-RU" sz="1600" u="sng" dirty="0" smtClean="0"/>
              <a:t>28.015, </a:t>
            </a:r>
            <a:r>
              <a:rPr lang="ru-RU" sz="1600" u="sng" dirty="0"/>
              <a:t>Обобщённая трудовая функция – </a:t>
            </a:r>
            <a:r>
              <a:rPr lang="ru-RU" sz="1600" u="sng" dirty="0" err="1"/>
              <a:t>п.п</a:t>
            </a:r>
            <a:r>
              <a:rPr lang="ru-RU" sz="1600" u="sng" dirty="0"/>
              <a:t>. </a:t>
            </a:r>
            <a:r>
              <a:rPr lang="ru-RU" sz="1600" u="sng" dirty="0" smtClean="0"/>
              <a:t>3.1÷3.4</a:t>
            </a:r>
            <a:r>
              <a:rPr lang="ru-RU" sz="1600" dirty="0" smtClean="0"/>
              <a:t>)</a:t>
            </a:r>
            <a:endParaRPr lang="ru-RU" sz="1600" dirty="0"/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 smtClean="0"/>
              <a:t>ПК </a:t>
            </a:r>
            <a:r>
              <a:rPr lang="ru-RU" sz="1600" b="1" dirty="0"/>
              <a:t>специалиста по стандартизации </a:t>
            </a:r>
            <a:r>
              <a:rPr lang="ru-RU" sz="1600" dirty="0" smtClean="0"/>
              <a:t>- 1 </a:t>
            </a:r>
            <a:r>
              <a:rPr lang="ru-RU" sz="1600" dirty="0"/>
              <a:t>раз в три </a:t>
            </a:r>
            <a:r>
              <a:rPr lang="ru-RU" sz="1600" dirty="0" smtClean="0"/>
              <a:t>года </a:t>
            </a:r>
            <a:r>
              <a:rPr lang="ru-RU" sz="1600" dirty="0"/>
              <a:t>(</a:t>
            </a:r>
            <a:r>
              <a:rPr lang="ru-RU" sz="1600" u="sng" dirty="0"/>
              <a:t>ПС № </a:t>
            </a:r>
            <a:r>
              <a:rPr lang="ru-RU" sz="1600" u="sng" dirty="0" smtClean="0"/>
              <a:t>40.248, </a:t>
            </a:r>
            <a:r>
              <a:rPr lang="ru-RU" sz="1600" u="sng" dirty="0"/>
              <a:t>Обобщённая трудовая функция </a:t>
            </a:r>
            <a:r>
              <a:rPr lang="ru-RU" sz="1600" u="sng" dirty="0" smtClean="0"/>
              <a:t>– </a:t>
            </a:r>
            <a:r>
              <a:rPr lang="ru-RU" sz="1600" u="sng" dirty="0" err="1" smtClean="0"/>
              <a:t>п.п</a:t>
            </a:r>
            <a:r>
              <a:rPr lang="ru-RU" sz="1600" u="sng" dirty="0"/>
              <a:t>. </a:t>
            </a:r>
            <a:r>
              <a:rPr lang="ru-RU" sz="1600" u="sng" dirty="0" smtClean="0"/>
              <a:t>3.1</a:t>
            </a:r>
            <a:r>
              <a:rPr lang="ru-RU" sz="1600" u="sng" dirty="0"/>
              <a:t>÷</a:t>
            </a:r>
            <a:r>
              <a:rPr lang="ru-RU" sz="1600" u="sng" dirty="0" smtClean="0"/>
              <a:t>3.6</a:t>
            </a:r>
            <a:r>
              <a:rPr lang="ru-RU" sz="1600" dirty="0" smtClean="0"/>
              <a:t>)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600" dirty="0"/>
              <a:t>ПК </a:t>
            </a:r>
            <a:r>
              <a:rPr lang="ru-RU" sz="1600" b="1" dirty="0"/>
              <a:t>специалиста по </a:t>
            </a:r>
            <a:r>
              <a:rPr lang="ru-RU" sz="1600" b="1" dirty="0" err="1" smtClean="0"/>
              <a:t>нормоконтролю</a:t>
            </a:r>
            <a:r>
              <a:rPr lang="ru-RU" sz="1600" b="1" dirty="0" smtClean="0"/>
              <a:t> </a:t>
            </a:r>
            <a:r>
              <a:rPr lang="ru-RU" sz="1600" dirty="0" smtClean="0"/>
              <a:t>- </a:t>
            </a:r>
            <a:r>
              <a:rPr lang="ru-RU" sz="1600" dirty="0"/>
              <a:t>1 раз в три года (</a:t>
            </a:r>
            <a:r>
              <a:rPr lang="ru-RU" sz="1600" u="sng" dirty="0"/>
              <a:t>ПС № 40.248, Обобщённая трудовая функция – п</a:t>
            </a:r>
            <a:r>
              <a:rPr lang="ru-RU" sz="1600" u="sng" dirty="0" smtClean="0"/>
              <a:t>. 3.3</a:t>
            </a:r>
            <a:r>
              <a:rPr lang="ru-RU" sz="1600" dirty="0" smtClean="0"/>
              <a:t>)</a:t>
            </a:r>
            <a:endParaRPr lang="ru-RU" sz="16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553" y="4224026"/>
            <a:ext cx="1413782" cy="1413782"/>
          </a:xfrm>
          <a:prstGeom prst="rect">
            <a:avLst/>
          </a:prstGeom>
        </p:spPr>
      </p:pic>
      <p:sp>
        <p:nvSpPr>
          <p:cNvPr id="10" name="Объект 5"/>
          <p:cNvSpPr txBox="1">
            <a:spLocks/>
          </p:cNvSpPr>
          <p:nvPr/>
        </p:nvSpPr>
        <p:spPr>
          <a:xfrm>
            <a:off x="6322421" y="5149057"/>
            <a:ext cx="4180132" cy="3657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dirty="0"/>
              <a:t> </a:t>
            </a:r>
            <a:r>
              <a:rPr lang="ru-RU" sz="1600" dirty="0" smtClean="0"/>
              <a:t>Реестр профессиональных стандартов </a:t>
            </a:r>
            <a:r>
              <a:rPr lang="ru-RU" sz="1600" b="1" dirty="0" smtClean="0">
                <a:sym typeface="Symbol" panose="05050102010706020507" pitchFamily="18" charset="2"/>
              </a:rPr>
              <a:t></a:t>
            </a:r>
            <a:endParaRPr lang="ru-RU" sz="1600" b="1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2864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3|0.1"/>
</p:tagLst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909718_TF02923944" id="{FD452A96-9397-4E55-B13E-1287DFC5A149}" vid="{D91014FE-B126-4C64-8B83-8CAA7B081481}"/>
    </a:ext>
  </a:extLst>
</a:theme>
</file>

<file path=ppt/theme/theme2.xml><?xml version="1.0" encoding="utf-8"?>
<a:theme xmlns:a="http://schemas.openxmlformats.org/drawingml/2006/main" name="1_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909718_TF02923944" id="{FD452A96-9397-4E55-B13E-1287DFC5A149}" vid="{D91014FE-B126-4C64-8B83-8CAA7B081481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1584528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2012-06-20T23:39:00+00:00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TP102923943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843282</LocLastLocAttemptVersionLookup>
    <IsSearchable xmlns="4873beb7-5857-4685-be1f-d57550cc96cc">true</IsSearchable>
    <TemplateTemplateType xmlns="4873beb7-5857-4685-be1f-d57550cc96cc">PowerPoint Template - Slideshow Launch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LocMarketGroupTiers2 xmlns="4873beb7-5857-4685-be1f-d57550cc96cc" xsi:nil="true"/>
    <APAuthor xmlns="4873beb7-5857-4685-be1f-d57550cc96cc">
      <UserInfo>
        <DisplayName>REDMOND\v-sa</DisplayName>
        <AccountId>2467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70C04F-E7AC-41AB-9C6D-1B1BB88BFF7F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4873beb7-5857-4685-be1f-d57550cc96c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EE7759-C66F-4EA4-9863-7EBA3251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4132</TotalTime>
  <Words>1101</Words>
  <Application>Microsoft Office PowerPoint</Application>
  <PresentationFormat>Широкоэкранный</PresentationFormat>
  <Paragraphs>222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 Unicode MS</vt:lpstr>
      <vt:lpstr>Arial</vt:lpstr>
      <vt:lpstr>Calibri</vt:lpstr>
      <vt:lpstr>Calibri Light</vt:lpstr>
      <vt:lpstr>Circe</vt:lpstr>
      <vt:lpstr>Circe Bold</vt:lpstr>
      <vt:lpstr>Circe Light</vt:lpstr>
      <vt:lpstr>Symbol</vt:lpstr>
      <vt:lpstr>Times New Roman</vt:lpstr>
      <vt:lpstr>Wingdings</vt:lpstr>
      <vt:lpstr>WelcomeDoc</vt:lpstr>
      <vt:lpstr>1_WelcomeDoc</vt:lpstr>
      <vt:lpstr>Повышение квалификации специалистов  в области инфраструктуры качества (на примере Академии Росстандарта)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Учебные программы Академии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PowerPoint!</dc:title>
  <dc:creator>Kafedra1a</dc:creator>
  <cp:lastModifiedBy>Director</cp:lastModifiedBy>
  <cp:revision>371</cp:revision>
  <cp:lastPrinted>2025-02-05T06:49:12Z</cp:lastPrinted>
  <dcterms:created xsi:type="dcterms:W3CDTF">2022-06-28T10:38:22Z</dcterms:created>
  <dcterms:modified xsi:type="dcterms:W3CDTF">2025-02-05T06:51:03Z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