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6" r:id="rId4"/>
    <p:sldId id="280" r:id="rId5"/>
    <p:sldId id="281" r:id="rId6"/>
    <p:sldId id="259" r:id="rId7"/>
    <p:sldId id="257" r:id="rId8"/>
    <p:sldId id="268" r:id="rId9"/>
    <p:sldId id="263" r:id="rId10"/>
    <p:sldId id="269" r:id="rId11"/>
    <p:sldId id="270" r:id="rId12"/>
    <p:sldId id="271" r:id="rId13"/>
    <p:sldId id="272" r:id="rId14"/>
    <p:sldId id="275" r:id="rId15"/>
    <p:sldId id="273" r:id="rId16"/>
    <p:sldId id="277" r:id="rId17"/>
    <p:sldId id="274" r:id="rId18"/>
    <p:sldId id="278" r:id="rId19"/>
    <p:sldId id="276" r:id="rId20"/>
  </p:sldIdLst>
  <p:sldSz cx="12190413" cy="6859588"/>
  <p:notesSz cx="6858000" cy="9144000"/>
  <p:defaultTextStyle>
    <a:defPPr>
      <a:defRPr lang="ru-RU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75" autoAdjust="0"/>
    <p:restoredTop sz="94660"/>
  </p:normalViewPr>
  <p:slideViewPr>
    <p:cSldViewPr>
      <p:cViewPr varScale="1">
        <p:scale>
          <a:sx n="49" d="100"/>
          <a:sy n="49" d="100"/>
        </p:scale>
        <p:origin x="-108" y="-852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919"/>
            <a:ext cx="10361851" cy="147036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FEA53-93BE-4FD9-8183-8E5D2BABEFA8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9554-4A87-4266-BB18-153425ECD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202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FEA53-93BE-4FD9-8183-8E5D2BABEFA8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9554-4A87-4266-BB18-153425ECD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291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49" y="206422"/>
            <a:ext cx="2742843" cy="43888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1" y="206422"/>
            <a:ext cx="8025355" cy="43888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FEA53-93BE-4FD9-8183-8E5D2BABEFA8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9554-4A87-4266-BB18-153425ECD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012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FEA53-93BE-4FD9-8183-8E5D2BABEFA8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9554-4A87-4266-BB18-153425ECD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295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9" y="4407922"/>
            <a:ext cx="10361851" cy="1362390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9" y="2907386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FEA53-93BE-4FD9-8183-8E5D2BABEFA8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9554-4A87-4266-BB18-153425ECD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321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521" y="1200428"/>
            <a:ext cx="5384099" cy="339486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6793" y="1200428"/>
            <a:ext cx="5384099" cy="339486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FEA53-93BE-4FD9-8183-8E5D2BABEFA8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9554-4A87-4266-BB18-153425ECD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27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2"/>
            <a:ext cx="10971372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521" y="2175378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2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2562" y="2175378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FEA53-93BE-4FD9-8183-8E5D2BABEFA8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9554-4A87-4266-BB18-153425ECD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393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FEA53-93BE-4FD9-8183-8E5D2BABEFA8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9554-4A87-4266-BB18-153425ECD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938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FEA53-93BE-4FD9-8183-8E5D2BABEFA8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9554-4A87-4266-BB18-153425ECD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030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3" y="273112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113" y="273114"/>
            <a:ext cx="6814779" cy="5854469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3" y="1435434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FEA53-93BE-4FD9-8183-8E5D2BABEFA8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9554-4A87-4266-BB18-153425ECD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327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916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FEA53-93BE-4FD9-8183-8E5D2BABEFA8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9554-4A87-4266-BB18-153425ECD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500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2"/>
            <a:ext cx="10971372" cy="1143265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FEA53-93BE-4FD9-8183-8E5D2BABEFA8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99554-4A87-4266-BB18-153425ECD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426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AIMC74@elmetro.r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317" y="2130919"/>
            <a:ext cx="11615778" cy="2643336"/>
          </a:xfrm>
        </p:spPr>
        <p:txBody>
          <a:bodyPr>
            <a:noAutofit/>
          </a:bodyPr>
          <a:lstStyle/>
          <a:p>
            <a:r>
              <a:rPr lang="ru-RU" sz="4600" dirty="0">
                <a:latin typeface="Roboto Black" pitchFamily="2" charset="0"/>
                <a:ea typeface="Roboto Black" pitchFamily="2" charset="0"/>
                <a:cs typeface="Arial" pitchFamily="34" charset="0"/>
              </a:rPr>
              <a:t>Ассоциация приборостроителей России. </a:t>
            </a:r>
            <a:r>
              <a:rPr lang="ru-RU" sz="4000" dirty="0">
                <a:latin typeface="Roboto Black" pitchFamily="2" charset="0"/>
                <a:ea typeface="Roboto Black" pitchFamily="2" charset="0"/>
                <a:cs typeface="Arial" pitchFamily="34" charset="0"/>
              </a:rPr>
              <a:t>Перспективы развития приборостроения в РФ</a:t>
            </a:r>
          </a:p>
        </p:txBody>
      </p:sp>
    </p:spTree>
    <p:extLst>
      <p:ext uri="{BB962C8B-B14F-4D97-AF65-F5344CB8AC3E}">
        <p14:creationId xmlns:p14="http://schemas.microsoft.com/office/powerpoint/2010/main" val="283468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9318" y="164676"/>
            <a:ext cx="6359944" cy="914744"/>
          </a:xfrm>
        </p:spPr>
        <p:txBody>
          <a:bodyPr>
            <a:normAutofit/>
          </a:bodyPr>
          <a:lstStyle/>
          <a:p>
            <a:pPr algn="l"/>
            <a:r>
              <a:rPr lang="ru-RU" sz="2600" dirty="0" err="1">
                <a:latin typeface="Roboto Black" pitchFamily="2" charset="0"/>
                <a:ea typeface="Roboto Black" pitchFamily="2" charset="0"/>
                <a:cs typeface="Arial" pitchFamily="34" charset="0"/>
              </a:rPr>
              <a:t>Импортозамещение</a:t>
            </a:r>
            <a:r>
              <a:rPr lang="ru-RU" sz="2600" dirty="0">
                <a:latin typeface="Roboto Black" pitchFamily="2" charset="0"/>
                <a:ea typeface="Roboto Black" pitchFamily="2" charset="0"/>
                <a:cs typeface="Arial" pitchFamily="34" charset="0"/>
              </a:rPr>
              <a:t>: вместо ЗАПАДА-КИТАЙ?</a:t>
            </a:r>
            <a:endParaRPr lang="ru-RU" sz="2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5720288"/>
              </p:ext>
            </p:extLst>
          </p:nvPr>
        </p:nvGraphicFramePr>
        <p:xfrm>
          <a:off x="262559" y="1413570"/>
          <a:ext cx="11665296" cy="344424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824381"/>
                <a:gridCol w="3737606"/>
                <a:gridCol w="7103309"/>
              </a:tblGrid>
              <a:tr h="379488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Тип СИ, наименование</a:t>
                      </a:r>
                      <a:endParaRPr lang="ru-RU" sz="16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Новые СИ (2022-2023), данные из </a:t>
                      </a:r>
                      <a:r>
                        <a:rPr lang="ru-RU" sz="1600" i="1" dirty="0" smtClean="0"/>
                        <a:t>Федеральной государственной информационной системы (ФГИС) «Аршин»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948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Преобразователи и сигнализаторы уровня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en-US" sz="1600" dirty="0" smtClean="0"/>
                        <a:t>NIVELCO Process Control Co., </a:t>
                      </a:r>
                      <a:r>
                        <a:rPr lang="ru-RU" sz="1600" dirty="0" smtClean="0"/>
                        <a:t>Венгрия (90491-23, 89400-23)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en-US" sz="1600" dirty="0" smtClean="0"/>
                        <a:t>Dandong Top Electronics Instrument (Group) Co., Ltd., </a:t>
                      </a:r>
                      <a:r>
                        <a:rPr lang="en-US" sz="1600" dirty="0" err="1" smtClean="0"/>
                        <a:t>Китай</a:t>
                      </a:r>
                      <a:r>
                        <a:rPr lang="ru-RU" sz="1600" dirty="0" smtClean="0"/>
                        <a:t> (90415-23)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en-US" sz="1600" dirty="0" smtClean="0"/>
                        <a:t>GQ Radar</a:t>
                      </a:r>
                      <a:r>
                        <a:rPr lang="ru-RU" sz="1600" dirty="0" smtClean="0"/>
                        <a:t> Акционерное общество "Инженерная компания "Квантор" (АО "ИК "Квантор"), г. Уфа (90232-23)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en-US" sz="1600" dirty="0" smtClean="0"/>
                        <a:t>"FEEJOY Technology (Shanghai) CO., Ltd", </a:t>
                      </a:r>
                      <a:r>
                        <a:rPr lang="en-US" sz="1600" dirty="0" err="1" smtClean="0"/>
                        <a:t>Китай</a:t>
                      </a:r>
                      <a:r>
                        <a:rPr lang="ru-RU" sz="1600" dirty="0" smtClean="0"/>
                        <a:t> (90001-23)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en-US" sz="1600" dirty="0" smtClean="0"/>
                        <a:t>Hangzhou </a:t>
                      </a:r>
                      <a:r>
                        <a:rPr lang="en-US" sz="1600" dirty="0" err="1" smtClean="0"/>
                        <a:t>Supmea</a:t>
                      </a:r>
                      <a:r>
                        <a:rPr lang="en-US" sz="1600" dirty="0" smtClean="0"/>
                        <a:t> Automation Co., Ltd, </a:t>
                      </a:r>
                      <a:r>
                        <a:rPr lang="ru-RU" sz="1600" dirty="0" smtClean="0"/>
                        <a:t>КНР (88798-23)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en-US" sz="1600" dirty="0" smtClean="0"/>
                        <a:t>Hawk Measurement Systems Ltd., </a:t>
                      </a:r>
                      <a:r>
                        <a:rPr lang="en-US" sz="1600" dirty="0" err="1" smtClean="0"/>
                        <a:t>Австралия</a:t>
                      </a:r>
                      <a:r>
                        <a:rPr lang="ru-RU" sz="1600" dirty="0" smtClean="0"/>
                        <a:t> (85359-22)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endParaRPr lang="ru-RU" sz="1600" dirty="0"/>
                    </a:p>
                  </a:txBody>
                  <a:tcPr/>
                </a:tc>
              </a:tr>
              <a:tr h="37948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Метрологическое</a:t>
                      </a:r>
                      <a:r>
                        <a:rPr lang="ru-RU" sz="1600" baseline="0" dirty="0" smtClean="0"/>
                        <a:t> оборудование для теплоэнергетического приборостроения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lang="ru-RU" sz="1600" dirty="0" smtClean="0"/>
                        <a:t>ТЕККНОУ ТК1000 </a:t>
                      </a:r>
                      <a:r>
                        <a:rPr lang="en-US" sz="1600" dirty="0" smtClean="0"/>
                        <a:t>Changsha </a:t>
                      </a:r>
                      <a:r>
                        <a:rPr lang="en-US" sz="1600" dirty="0" err="1" smtClean="0"/>
                        <a:t>Tianheng</a:t>
                      </a:r>
                      <a:r>
                        <a:rPr lang="en-US" sz="1600" dirty="0" smtClean="0"/>
                        <a:t> Measurement &amp; Control Technology Co, </a:t>
                      </a:r>
                      <a:r>
                        <a:rPr lang="en-US" sz="1600" dirty="0" err="1" smtClean="0"/>
                        <a:t>Китай</a:t>
                      </a:r>
                      <a:r>
                        <a:rPr lang="ru-RU" sz="1600" dirty="0" smtClean="0"/>
                        <a:t> (90549-23)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lang="en-US" sz="1600" dirty="0" smtClean="0"/>
                        <a:t>Double King Industrial Holdings Co., Limited", </a:t>
                      </a:r>
                      <a:r>
                        <a:rPr lang="en-US" sz="1600" dirty="0" err="1" smtClean="0"/>
                        <a:t>Китай</a:t>
                      </a:r>
                      <a:r>
                        <a:rPr lang="ru-RU" sz="1600" dirty="0" smtClean="0"/>
                        <a:t> (88738-23)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B1325C8E-38A8-46E9-9B3F-D68BE5EDE4A5}"/>
              </a:ext>
            </a:extLst>
          </p:cNvPr>
          <p:cNvSpPr txBox="1">
            <a:spLocks/>
          </p:cNvSpPr>
          <p:nvPr/>
        </p:nvSpPr>
        <p:spPr>
          <a:xfrm>
            <a:off x="420915" y="5085978"/>
            <a:ext cx="11284857" cy="877896"/>
          </a:xfrm>
          <a:prstGeom prst="rect">
            <a:avLst/>
          </a:prstGeom>
        </p:spPr>
        <p:txBody>
          <a:bodyPr vert="horz" lIns="121917" tIns="60958" rIns="121917" bIns="60958" rtlCol="0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3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Clr>
                <a:srgbClr val="00B050"/>
              </a:buClr>
              <a:tabLst>
                <a:tab pos="1881188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Кроме этого есть ряд сертифицированных приборов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мимикрирующих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под российского производителя, поставляющихся при этом из-за границы</a:t>
            </a:r>
          </a:p>
        </p:txBody>
      </p:sp>
      <p:sp>
        <p:nvSpPr>
          <p:cNvPr id="6" name="Номер слайда 3">
            <a:extLst>
              <a:ext uri="{FF2B5EF4-FFF2-40B4-BE49-F238E27FC236}">
                <a16:creationId xmlns="" xmlns:a16="http://schemas.microsoft.com/office/drawing/2014/main" id="{C204EF2E-E915-45B8-B855-82F900900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5806" y="6382122"/>
            <a:ext cx="537933" cy="372813"/>
          </a:xfrm>
        </p:spPr>
        <p:txBody>
          <a:bodyPr/>
          <a:lstStyle/>
          <a:p>
            <a:fld id="{B2E24F44-D35B-40D9-8F0A-EF1BB5872AFC}" type="slidenum">
              <a:rPr lang="ru-RU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</a:t>
            </a:fld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94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9318" y="164676"/>
            <a:ext cx="6359944" cy="914744"/>
          </a:xfrm>
        </p:spPr>
        <p:txBody>
          <a:bodyPr>
            <a:normAutofit/>
          </a:bodyPr>
          <a:lstStyle/>
          <a:p>
            <a:pPr algn="l"/>
            <a:r>
              <a:rPr lang="ru-RU" sz="2600" dirty="0" err="1">
                <a:latin typeface="Roboto Black" pitchFamily="2" charset="0"/>
                <a:ea typeface="Roboto Black" pitchFamily="2" charset="0"/>
                <a:cs typeface="Arial" pitchFamily="34" charset="0"/>
              </a:rPr>
              <a:t>Импортозамещение</a:t>
            </a:r>
            <a:r>
              <a:rPr lang="ru-RU" sz="2600" dirty="0">
                <a:latin typeface="Roboto Black" pitchFamily="2" charset="0"/>
                <a:ea typeface="Roboto Black" pitchFamily="2" charset="0"/>
                <a:cs typeface="Arial" pitchFamily="34" charset="0"/>
              </a:rPr>
              <a:t>: вместо ЗАПАДА-КИТАЙ?</a:t>
            </a:r>
            <a:endParaRPr lang="ru-RU" sz="2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9318" y="1605169"/>
            <a:ext cx="11711777" cy="4321480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Новых СИ во ФГИС АРШИН с 2022 по 2024 по нашим основным позициям:</a:t>
            </a:r>
          </a:p>
          <a:p>
            <a:pPr marL="457200" indent="-457200" algn="l">
              <a:buClr>
                <a:srgbClr val="0070C0"/>
              </a:buClr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Счётчики массовые – 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15! 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шт. Из них импорт (Китай) – </a:t>
            </a: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15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шт. (8 </a:t>
            </a:r>
            <a:r>
              <a:rPr lang="ru-RU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шт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), среди них скрытый импорт – 5 шт.</a:t>
            </a:r>
          </a:p>
          <a:p>
            <a:pPr marL="457200" indent="-457200" algn="l">
              <a:buClr>
                <a:srgbClr val="0070C0"/>
              </a:buClr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Уровнемеры – </a:t>
            </a: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32! 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шт. Из них импорт (Китай) – </a:t>
            </a: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22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шт. (18 шт.), среди них скрытый импорт – 9 шт. Российских – 10 шт. </a:t>
            </a:r>
          </a:p>
          <a:p>
            <a:pPr marL="457200" indent="-457200" algn="l">
              <a:buClr>
                <a:srgbClr val="0070C0"/>
              </a:buClr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Датчики давления – </a:t>
            </a: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29! 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шт. Из них импорт (Китай) – </a:t>
            </a: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24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шт. (9 шт.), скрытый импорт – 3 шт. Российских – 5 шт.</a:t>
            </a:r>
          </a:p>
          <a:p>
            <a:pPr marL="457200" indent="-457200" algn="l">
              <a:buClr>
                <a:srgbClr val="0070C0"/>
              </a:buClr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Датчики температуры – </a:t>
            </a: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12! 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шт. Из них импорт (Китай) – </a:t>
            </a: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шт. (</a:t>
            </a: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шт.). Российских – 2 шт.</a:t>
            </a:r>
          </a:p>
          <a:p>
            <a:pPr algn="l"/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C204EF2E-E915-45B8-B855-82F900900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5806" y="6382122"/>
            <a:ext cx="537933" cy="372813"/>
          </a:xfrm>
        </p:spPr>
        <p:txBody>
          <a:bodyPr/>
          <a:lstStyle/>
          <a:p>
            <a:fld id="{B2E24F44-D35B-40D9-8F0A-EF1BB5872AFC}" type="slidenum">
              <a:rPr lang="ru-RU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</a:t>
            </a:fld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28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9318" y="164676"/>
            <a:ext cx="6359944" cy="914744"/>
          </a:xfrm>
        </p:spPr>
        <p:txBody>
          <a:bodyPr>
            <a:normAutofit/>
          </a:bodyPr>
          <a:lstStyle/>
          <a:p>
            <a:pPr algn="l"/>
            <a:r>
              <a:rPr lang="ru-RU" sz="2600" dirty="0" err="1">
                <a:latin typeface="Roboto Black" pitchFamily="2" charset="0"/>
                <a:ea typeface="Roboto Black" pitchFamily="2" charset="0"/>
                <a:cs typeface="Arial" pitchFamily="34" charset="0"/>
              </a:rPr>
              <a:t>Импортозамещение</a:t>
            </a:r>
            <a:r>
              <a:rPr lang="ru-RU" sz="2600" dirty="0">
                <a:latin typeface="Roboto Black" pitchFamily="2" charset="0"/>
                <a:ea typeface="Roboto Black" pitchFamily="2" charset="0"/>
                <a:cs typeface="Arial" pitchFamily="34" charset="0"/>
              </a:rPr>
              <a:t>: вместо ЗАПАДА-КИТАЙ?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58" y="1325451"/>
            <a:ext cx="5198173" cy="2975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278" y="1325451"/>
            <a:ext cx="5174467" cy="329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006" y="2671784"/>
            <a:ext cx="5426386" cy="2846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94606" y="5590034"/>
            <a:ext cx="107291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ea typeface="Open Sans" pitchFamily="34" charset="0"/>
                <a:cs typeface="Arial" pitchFamily="34" charset="0"/>
              </a:rPr>
              <a:t>Западные компании не хотят оставлять желанный рынок РФ, а китайцы потирают руки от открывающегося рынка! </a:t>
            </a:r>
          </a:p>
        </p:txBody>
      </p:sp>
      <p:sp>
        <p:nvSpPr>
          <p:cNvPr id="9" name="Номер слайда 3">
            <a:extLst>
              <a:ext uri="{FF2B5EF4-FFF2-40B4-BE49-F238E27FC236}">
                <a16:creationId xmlns="" xmlns:a16="http://schemas.microsoft.com/office/drawing/2014/main" id="{C204EF2E-E915-45B8-B855-82F900900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5806" y="6382122"/>
            <a:ext cx="537933" cy="372813"/>
          </a:xfrm>
        </p:spPr>
        <p:txBody>
          <a:bodyPr/>
          <a:lstStyle/>
          <a:p>
            <a:fld id="{B2E24F44-D35B-40D9-8F0A-EF1BB5872AFC}" type="slidenum">
              <a:rPr lang="ru-RU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</a:t>
            </a:fld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15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9318" y="164676"/>
            <a:ext cx="6359944" cy="914744"/>
          </a:xfrm>
        </p:spPr>
        <p:txBody>
          <a:bodyPr>
            <a:normAutofit/>
          </a:bodyPr>
          <a:lstStyle/>
          <a:p>
            <a:pPr algn="l"/>
            <a:r>
              <a:rPr lang="ru-RU" sz="2600" dirty="0" err="1">
                <a:latin typeface="Roboto Black" pitchFamily="2" charset="0"/>
                <a:ea typeface="Roboto Black" pitchFamily="2" charset="0"/>
                <a:cs typeface="Arial" pitchFamily="34" charset="0"/>
              </a:rPr>
              <a:t>Импортозамещение</a:t>
            </a:r>
            <a:r>
              <a:rPr lang="ru-RU" sz="2600" dirty="0">
                <a:latin typeface="Roboto Black" pitchFamily="2" charset="0"/>
                <a:ea typeface="Roboto Black" pitchFamily="2" charset="0"/>
                <a:cs typeface="Arial" pitchFamily="34" charset="0"/>
              </a:rPr>
              <a:t>: вместо ЗАПАДА-КИТАЙ?</a:t>
            </a:r>
            <a:endParaRPr lang="ru-RU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36" y="1801804"/>
            <a:ext cx="5888785" cy="1476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25165" y="1303381"/>
            <a:ext cx="10929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WALSN</a:t>
            </a:r>
            <a:endParaRPr lang="ru-RU" sz="2000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628" y="1930453"/>
            <a:ext cx="5479008" cy="1218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564479" y="1367070"/>
            <a:ext cx="39203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SekeeMass</a:t>
            </a:r>
            <a:r>
              <a:rPr lang="en-US" sz="2000" b="1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ru-RU" sz="2000" b="1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Технодар</a:t>
            </a:r>
            <a:r>
              <a:rPr lang="en-US" sz="2000" b="1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(</a:t>
            </a:r>
            <a:r>
              <a:rPr lang="en-US" sz="2000" b="1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Walsn</a:t>
            </a:r>
            <a:r>
              <a:rPr lang="en-US" sz="20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)</a:t>
            </a:r>
            <a:endParaRPr lang="ru-RU" sz="2000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68" y="3894673"/>
            <a:ext cx="2977770" cy="2317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072314" y="3429794"/>
            <a:ext cx="21115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ООО ТД "СМЦ"</a:t>
            </a: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728" y="4362901"/>
            <a:ext cx="3056766" cy="1018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7480005" y="3694618"/>
            <a:ext cx="31242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Созвучные компании</a:t>
            </a:r>
            <a:endParaRPr lang="ru-RU" sz="2000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2" name="Равно 11"/>
          <p:cNvSpPr/>
          <p:nvPr/>
        </p:nvSpPr>
        <p:spPr>
          <a:xfrm>
            <a:off x="5590197" y="1323828"/>
            <a:ext cx="851647" cy="486594"/>
          </a:xfrm>
          <a:prstGeom prst="mathEqual">
            <a:avLst>
              <a:gd name="adj1" fmla="val 17256"/>
              <a:gd name="adj2" fmla="val 30183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Номер слайда 3">
            <a:extLst>
              <a:ext uri="{FF2B5EF4-FFF2-40B4-BE49-F238E27FC236}">
                <a16:creationId xmlns="" xmlns:a16="http://schemas.microsoft.com/office/drawing/2014/main" id="{C204EF2E-E915-45B8-B855-82F900900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5806" y="6382122"/>
            <a:ext cx="537933" cy="372813"/>
          </a:xfrm>
        </p:spPr>
        <p:txBody>
          <a:bodyPr/>
          <a:lstStyle/>
          <a:p>
            <a:fld id="{B2E24F44-D35B-40D9-8F0A-EF1BB5872AFC}" type="slidenum">
              <a:rPr lang="ru-RU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13</a:t>
            </a:fld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738" y="3573810"/>
            <a:ext cx="2371459" cy="2683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493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9318" y="164676"/>
            <a:ext cx="6359944" cy="914744"/>
          </a:xfrm>
        </p:spPr>
        <p:txBody>
          <a:bodyPr>
            <a:normAutofit/>
          </a:bodyPr>
          <a:lstStyle/>
          <a:p>
            <a:pPr algn="l"/>
            <a:r>
              <a:rPr lang="ru-RU" sz="2600" dirty="0" err="1">
                <a:latin typeface="Roboto Black" pitchFamily="2" charset="0"/>
                <a:ea typeface="Roboto Black" pitchFamily="2" charset="0"/>
                <a:cs typeface="Arial" pitchFamily="34" charset="0"/>
              </a:rPr>
              <a:t>Импортозамещение</a:t>
            </a:r>
            <a:r>
              <a:rPr lang="ru-RU" sz="2600" dirty="0">
                <a:latin typeface="Roboto Black" pitchFamily="2" charset="0"/>
                <a:ea typeface="Roboto Black" pitchFamily="2" charset="0"/>
                <a:cs typeface="Arial" pitchFamily="34" charset="0"/>
              </a:rPr>
              <a:t>: вместо ЗАПАДА-КИТАЙ?</a:t>
            </a:r>
            <a:endParaRPr lang="ru-RU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894" y="4228037"/>
            <a:ext cx="4333828" cy="1794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874" y="1611240"/>
            <a:ext cx="3244801" cy="205254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Номер слайда 3">
            <a:extLst>
              <a:ext uri="{FF2B5EF4-FFF2-40B4-BE49-F238E27FC236}">
                <a16:creationId xmlns="" xmlns:a16="http://schemas.microsoft.com/office/drawing/2014/main" id="{C204EF2E-E915-45B8-B855-82F900900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5806" y="6382122"/>
            <a:ext cx="537933" cy="372813"/>
          </a:xfrm>
        </p:spPr>
        <p:txBody>
          <a:bodyPr/>
          <a:lstStyle/>
          <a:p>
            <a:fld id="{B2E24F44-D35B-40D9-8F0A-EF1BB5872AFC}" type="slidenum">
              <a:rPr lang="ru-RU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14</a:t>
            </a:fld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66" y="1458692"/>
            <a:ext cx="7048500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500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9318" y="164676"/>
            <a:ext cx="6428902" cy="914744"/>
          </a:xfrm>
        </p:spPr>
        <p:txBody>
          <a:bodyPr>
            <a:normAutofit/>
          </a:bodyPr>
          <a:lstStyle/>
          <a:p>
            <a:pPr algn="l"/>
            <a:r>
              <a:rPr lang="ru-RU" sz="2600" dirty="0">
                <a:latin typeface="Roboto Black" pitchFamily="2" charset="0"/>
                <a:ea typeface="Roboto Black" pitchFamily="2" charset="0"/>
                <a:cs typeface="Arial" pitchFamily="34" charset="0"/>
              </a:rPr>
              <a:t>Промышленная безопасность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97B464C-C9AA-0C8E-D400-331F67D1A544}"/>
              </a:ext>
            </a:extLst>
          </p:cNvPr>
          <p:cNvSpPr txBox="1"/>
          <p:nvPr/>
        </p:nvSpPr>
        <p:spPr>
          <a:xfrm>
            <a:off x="327243" y="1467348"/>
            <a:ext cx="10582842" cy="93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Особое внимание: промышленная безопасность!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Или: опасность скрытого импорта!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="" xmlns:a16="http://schemas.microsoft.com/office/drawing/2014/main" id="{E62C63B1-743B-D8F1-B167-F8D592741DBC}"/>
              </a:ext>
            </a:extLst>
          </p:cNvPr>
          <p:cNvSpPr txBox="1">
            <a:spLocks/>
          </p:cNvSpPr>
          <p:nvPr/>
        </p:nvSpPr>
        <p:spPr>
          <a:xfrm>
            <a:off x="3718942" y="2539238"/>
            <a:ext cx="8208911" cy="37480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Font typeface="Arial" panose="020B0604020202020204" pitchFamily="34" charset="0"/>
              <a:buNone/>
              <a:tabLst>
                <a:tab pos="1881188" algn="l"/>
              </a:tabLs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Не секрет, что практика соблюдения производителями из ЮВА требований безопасности для оборудования, работающего во взрывоопасной зоне, далека от идеала как в части конструкции, так и соблюдения технологии.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Font typeface="Arial" panose="020B0604020202020204" pitchFamily="34" charset="0"/>
              <a:buNone/>
              <a:tabLst>
                <a:tab pos="1881188" algn="l"/>
              </a:tabLst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Предложение: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Open Sans" pitchFamily="34" charset="0"/>
              <a:buChar char="!"/>
              <a:tabLst>
                <a:tab pos="1881188" algn="l"/>
              </a:tabLs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выявлять конечных (истинных) изготовителей оборудования вплоть до изготовителей электронных плат для них. При нарушениях, связанных с взрывобезопасностью, запрещать поставку продукции данного изготовителя под всеми зарегистрированными торговыми марками на территории РФ.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73" y="2493690"/>
            <a:ext cx="2797801" cy="3793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Номер слайда 3">
            <a:extLst>
              <a:ext uri="{FF2B5EF4-FFF2-40B4-BE49-F238E27FC236}">
                <a16:creationId xmlns="" xmlns:a16="http://schemas.microsoft.com/office/drawing/2014/main" id="{C204EF2E-E915-45B8-B855-82F900900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5806" y="6382122"/>
            <a:ext cx="537933" cy="372813"/>
          </a:xfrm>
        </p:spPr>
        <p:txBody>
          <a:bodyPr/>
          <a:lstStyle/>
          <a:p>
            <a:fld id="{B2E24F44-D35B-40D9-8F0A-EF1BB5872AFC}" type="slidenum">
              <a:rPr lang="ru-RU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15</a:t>
            </a:fld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19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9318" y="164676"/>
            <a:ext cx="6428902" cy="914744"/>
          </a:xfrm>
        </p:spPr>
        <p:txBody>
          <a:bodyPr>
            <a:noAutofit/>
          </a:bodyPr>
          <a:lstStyle/>
          <a:p>
            <a:pPr algn="l"/>
            <a:r>
              <a:rPr lang="ru-RU" sz="2600" dirty="0">
                <a:latin typeface="Roboto Black" pitchFamily="2" charset="0"/>
                <a:ea typeface="Roboto Black" pitchFamily="2" charset="0"/>
                <a:cs typeface="Arial" pitchFamily="34" charset="0"/>
              </a:rPr>
              <a:t>ИМПОРТОЗАМЕЩЕНИЕ: никакого заслона и защиты!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B1325C8E-38A8-46E9-9B3F-D68BE5EDE4A5}"/>
              </a:ext>
            </a:extLst>
          </p:cNvPr>
          <p:cNvSpPr txBox="1">
            <a:spLocks/>
          </p:cNvSpPr>
          <p:nvPr/>
        </p:nvSpPr>
        <p:spPr>
          <a:xfrm>
            <a:off x="4942114" y="1341562"/>
            <a:ext cx="6769716" cy="3465285"/>
          </a:xfrm>
          <a:prstGeom prst="rect">
            <a:avLst/>
          </a:prstGeom>
        </p:spPr>
        <p:txBody>
          <a:bodyPr vert="horz" lIns="121917" tIns="60958" rIns="121917" bIns="60958" rtlCol="0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3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300"/>
              </a:spcBef>
              <a:buClr>
                <a:srgbClr val="00B050"/>
              </a:buClr>
              <a:tabLst>
                <a:tab pos="1881188" algn="l"/>
              </a:tabLst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Ставка ввозной таможенной пошлины составляет:</a:t>
            </a:r>
          </a:p>
          <a:p>
            <a:pPr marL="342900" indent="-342900" algn="just">
              <a:lnSpc>
                <a:spcPct val="110000"/>
              </a:lnSpc>
              <a:spcBef>
                <a:spcPts val="300"/>
              </a:spcBef>
              <a:buClr>
                <a:srgbClr val="0070C0"/>
              </a:buClr>
              <a:buFont typeface="Arial" pitchFamily="34" charset="0"/>
              <a:buAutoNum type="arabicPeriod"/>
              <a:tabLst>
                <a:tab pos="1881188" algn="l"/>
              </a:tabLst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Расходомеры, уровнемеры, датчики давления (9026) – 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0%</a:t>
            </a:r>
          </a:p>
          <a:p>
            <a:pPr marL="342900" indent="-342900" algn="just">
              <a:lnSpc>
                <a:spcPct val="110000"/>
              </a:lnSpc>
              <a:spcBef>
                <a:spcPts val="300"/>
              </a:spcBef>
              <a:buClr>
                <a:srgbClr val="0070C0"/>
              </a:buClr>
              <a:buFont typeface="Arial" pitchFamily="34" charset="0"/>
              <a:buAutoNum type="arabicPeriod"/>
              <a:tabLst>
                <a:tab pos="1881188" algn="l"/>
              </a:tabLst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Функциональная аппаратура, датчики температуры, метрологическое оборудование (9025 и 9030) – 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5%</a:t>
            </a:r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110000"/>
              </a:lnSpc>
              <a:spcBef>
                <a:spcPts val="300"/>
              </a:spcBef>
              <a:buClr>
                <a:srgbClr val="00B050"/>
              </a:buClr>
              <a:buFont typeface="Open Sans" pitchFamily="34" charset="0"/>
              <a:buChar char="»"/>
              <a:tabLst>
                <a:tab pos="1881188" algn="l"/>
              </a:tabLst>
            </a:pPr>
            <a:endParaRPr lang="ru-RU" sz="7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18" y="1413570"/>
            <a:ext cx="4038012" cy="4783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3">
            <a:extLst>
              <a:ext uri="{FF2B5EF4-FFF2-40B4-BE49-F238E27FC236}">
                <a16:creationId xmlns="" xmlns:a16="http://schemas.microsoft.com/office/drawing/2014/main" id="{C204EF2E-E915-45B8-B855-82F900900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5806" y="6382122"/>
            <a:ext cx="537933" cy="372813"/>
          </a:xfrm>
        </p:spPr>
        <p:txBody>
          <a:bodyPr/>
          <a:lstStyle/>
          <a:p>
            <a:fld id="{B2E24F44-D35B-40D9-8F0A-EF1BB5872AFC}" type="slidenum">
              <a:rPr lang="ru-RU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16</a:t>
            </a:fld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88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9318" y="164676"/>
            <a:ext cx="6428902" cy="914744"/>
          </a:xfrm>
        </p:spPr>
        <p:txBody>
          <a:bodyPr>
            <a:noAutofit/>
          </a:bodyPr>
          <a:lstStyle/>
          <a:p>
            <a:pPr algn="l"/>
            <a:r>
              <a:rPr lang="ru-RU" sz="2600" dirty="0">
                <a:latin typeface="Roboto Black" pitchFamily="2" charset="0"/>
                <a:ea typeface="Roboto Black" pitchFamily="2" charset="0"/>
                <a:cs typeface="Arial" pitchFamily="34" charset="0"/>
              </a:rPr>
              <a:t>Приборостроительная отрасль РФ нуждается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B1325C8E-38A8-46E9-9B3F-D68BE5EDE4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9713" y="1412875"/>
            <a:ext cx="11710987" cy="489723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0000"/>
              </a:lnSpc>
              <a:spcBef>
                <a:spcPts val="300"/>
              </a:spcBef>
              <a:buClr>
                <a:srgbClr val="00B050"/>
              </a:buClr>
              <a:buNone/>
              <a:tabLst>
                <a:tab pos="1881188" algn="l"/>
              </a:tabLst>
            </a:pP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протекционизме со стороны государства: </a:t>
            </a:r>
          </a:p>
          <a:p>
            <a:pPr marL="361950" indent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None/>
              <a:tabLst>
                <a:tab pos="1881188" algn="l"/>
              </a:tabLst>
            </a:pPr>
            <a:r>
              <a:rPr lang="ru-RU" sz="24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Тарифные меры: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704850" indent="-3429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Open Sans" pitchFamily="34" charset="0"/>
              <a:buChar char="!"/>
              <a:tabLst>
                <a:tab pos="1881188" algn="l"/>
              </a:tabLst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Поддержка увеличения 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ставок ввозных таможенных пошлин в отношении иностранных 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приборов</a:t>
            </a:r>
          </a:p>
          <a:p>
            <a:pPr marL="361950" indent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None/>
              <a:tabLst>
                <a:tab pos="1881188" algn="l"/>
              </a:tabLst>
            </a:pPr>
            <a:r>
              <a:rPr lang="ru-RU" sz="24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Нетарифные (технические) меры: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704850" indent="-3429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Open Sans" pitchFamily="34" charset="0"/>
              <a:buChar char="!"/>
              <a:tabLst>
                <a:tab pos="1881188" algn="l"/>
              </a:tabLst>
            </a:pP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Организация Департамента приборостроения в структуре </a:t>
            </a:r>
            <a:r>
              <a:rPr lang="ru-RU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Минпромторга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России;</a:t>
            </a:r>
            <a:endPara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704850" indent="-3429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Open Sans" pitchFamily="34" charset="0"/>
              <a:buChar char="!"/>
              <a:tabLst>
                <a:tab pos="1881188" algn="l"/>
              </a:tabLst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Внесение 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изменений в Приказ 2905 с целью запрета на утверждение типов средств измерений;</a:t>
            </a:r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704850" indent="-3429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Open Sans" pitchFamily="34" charset="0"/>
              <a:buChar char="!"/>
              <a:tabLst>
                <a:tab pos="1881188" algn="l"/>
              </a:tabLst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Изменение 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процедуры испытаний с целью утверждения типа (ИЦУТ);</a:t>
            </a:r>
            <a:endParaRPr lang="ru-RU" sz="7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3">
            <a:extLst>
              <a:ext uri="{FF2B5EF4-FFF2-40B4-BE49-F238E27FC236}">
                <a16:creationId xmlns="" xmlns:a16="http://schemas.microsoft.com/office/drawing/2014/main" id="{C204EF2E-E915-45B8-B855-82F900900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5806" y="6382122"/>
            <a:ext cx="537933" cy="372813"/>
          </a:xfrm>
        </p:spPr>
        <p:txBody>
          <a:bodyPr/>
          <a:lstStyle/>
          <a:p>
            <a:fld id="{B2E24F44-D35B-40D9-8F0A-EF1BB5872AFC}" type="slidenum">
              <a:rPr lang="ru-RU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17</a:t>
            </a:fld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61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9318" y="164676"/>
            <a:ext cx="6428902" cy="914744"/>
          </a:xfrm>
        </p:spPr>
        <p:txBody>
          <a:bodyPr>
            <a:noAutofit/>
          </a:bodyPr>
          <a:lstStyle/>
          <a:p>
            <a:pPr algn="l"/>
            <a:r>
              <a:rPr lang="ru-RU" sz="2600" dirty="0">
                <a:latin typeface="Roboto Black" pitchFamily="2" charset="0"/>
                <a:ea typeface="Roboto Black" pitchFamily="2" charset="0"/>
                <a:cs typeface="Arial" pitchFamily="34" charset="0"/>
              </a:rPr>
              <a:t>Приборостроительная отрасль РФ нуждается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B1325C8E-38A8-46E9-9B3F-D68BE5EDE4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9713" y="1412875"/>
            <a:ext cx="11710987" cy="4321175"/>
          </a:xfrm>
        </p:spPr>
        <p:txBody>
          <a:bodyPr>
            <a:noAutofit/>
          </a:bodyPr>
          <a:lstStyle/>
          <a:p>
            <a:pPr marL="704850" indent="-3429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Open Sans" pitchFamily="34" charset="0"/>
              <a:buChar char="!"/>
              <a:tabLst>
                <a:tab pos="1881188" algn="l"/>
              </a:tabLst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Внесение 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изменений в 719 Постановление. Распространение требования обязательного применения данного Постановления на закупки ВИНК;</a:t>
            </a:r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704850" indent="-3429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Open Sans" pitchFamily="34" charset="0"/>
              <a:buChar char="!"/>
              <a:tabLst>
                <a:tab pos="1881188" algn="l"/>
              </a:tabLst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Поддержка 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внесения изменений в пункт «а» Приложения № 18 к Постановлению Правительства РФ от 12.03.2022 № 353. </a:t>
            </a:r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704850" indent="-3429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Open Sans" pitchFamily="34" charset="0"/>
              <a:buChar char="!"/>
              <a:tabLst>
                <a:tab pos="1881188" algn="l"/>
              </a:tabLst>
            </a:pPr>
            <a:r>
              <a:rPr lang="ru-RU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 иное</a:t>
            </a:r>
          </a:p>
        </p:txBody>
      </p:sp>
      <p:sp>
        <p:nvSpPr>
          <p:cNvPr id="5" name="Номер слайда 3">
            <a:extLst>
              <a:ext uri="{FF2B5EF4-FFF2-40B4-BE49-F238E27FC236}">
                <a16:creationId xmlns="" xmlns:a16="http://schemas.microsoft.com/office/drawing/2014/main" id="{C204EF2E-E915-45B8-B855-82F900900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5806" y="6382122"/>
            <a:ext cx="537933" cy="372813"/>
          </a:xfrm>
        </p:spPr>
        <p:txBody>
          <a:bodyPr/>
          <a:lstStyle/>
          <a:p>
            <a:fld id="{B2E24F44-D35B-40D9-8F0A-EF1BB5872AFC}" type="slidenum">
              <a:rPr lang="ru-RU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18</a:t>
            </a:fld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54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3C36A51F-CDBC-4C66-AE54-66521A8027F7}"/>
              </a:ext>
            </a:extLst>
          </p:cNvPr>
          <p:cNvSpPr txBox="1">
            <a:spLocks/>
          </p:cNvSpPr>
          <p:nvPr/>
        </p:nvSpPr>
        <p:spPr>
          <a:xfrm>
            <a:off x="931754" y="2277666"/>
            <a:ext cx="10401300" cy="1444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altLang="ru-RU" sz="4800" dirty="0">
                <a:latin typeface="Roboto Medium" pitchFamily="2" charset="0"/>
                <a:ea typeface="Roboto Medium" pitchFamily="2" charset="0"/>
                <a:cs typeface="Calibri" pitchFamily="34" charset="0"/>
              </a:rPr>
              <a:t>Спасибо за </a:t>
            </a:r>
            <a:r>
              <a:rPr lang="ru-RU" altLang="ru-RU" sz="4800" dirty="0" smtClean="0">
                <a:latin typeface="Roboto Medium" pitchFamily="2" charset="0"/>
                <a:ea typeface="Roboto Medium" pitchFamily="2" charset="0"/>
                <a:cs typeface="Calibri" pitchFamily="34" charset="0"/>
              </a:rPr>
              <a:t>внимание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altLang="ru-RU" sz="4800" dirty="0" smtClean="0">
                <a:latin typeface="Roboto Medium" pitchFamily="2" charset="0"/>
                <a:ea typeface="Roboto Medium" pitchFamily="2" charset="0"/>
                <a:cs typeface="Calibri" pitchFamily="34" charset="0"/>
              </a:rPr>
              <a:t>Приглашаем компании в Ассоциаци</a:t>
            </a:r>
            <a:r>
              <a:rPr lang="ru-RU" altLang="ru-RU" sz="4800" dirty="0">
                <a:latin typeface="Roboto Medium" pitchFamily="2" charset="0"/>
                <a:ea typeface="Roboto Medium" pitchFamily="2" charset="0"/>
                <a:cs typeface="Calibri" pitchFamily="34" charset="0"/>
              </a:rPr>
              <a:t>ю</a:t>
            </a:r>
          </a:p>
        </p:txBody>
      </p:sp>
      <p:sp>
        <p:nvSpPr>
          <p:cNvPr id="5" name="Объект 4"/>
          <p:cNvSpPr txBox="1">
            <a:spLocks/>
          </p:cNvSpPr>
          <p:nvPr/>
        </p:nvSpPr>
        <p:spPr>
          <a:xfrm>
            <a:off x="262558" y="4435009"/>
            <a:ext cx="6370320" cy="1809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ru-RU" sz="2000" dirty="0" smtClean="0">
                <a:latin typeface="Roboto" pitchFamily="2" charset="0"/>
                <a:ea typeface="Roboto" pitchFamily="2" charset="0"/>
              </a:rPr>
              <a:t>Гаврильчик Е.В.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ru-RU" sz="2000" dirty="0" smtClean="0">
                <a:latin typeface="Roboto" pitchFamily="2" charset="0"/>
                <a:ea typeface="Roboto" pitchFamily="2" charset="0"/>
              </a:rPr>
              <a:t>Директор АПК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ru-RU" sz="2000" dirty="0" smtClean="0">
                <a:latin typeface="Roboto" pitchFamily="2" charset="0"/>
                <a:ea typeface="Roboto" pitchFamily="2" charset="0"/>
              </a:rPr>
              <a:t>Моб.: </a:t>
            </a:r>
            <a:r>
              <a:rPr lang="en-US" sz="2000" dirty="0" smtClean="0">
                <a:latin typeface="Roboto" pitchFamily="2" charset="0"/>
                <a:ea typeface="Roboto" pitchFamily="2" charset="0"/>
              </a:rPr>
              <a:t>+7-912-307-37-84</a:t>
            </a:r>
            <a:endParaRPr lang="ru-RU" sz="2000" dirty="0" smtClean="0">
              <a:latin typeface="Roboto" pitchFamily="2" charset="0"/>
              <a:ea typeface="Roboto" pitchFamily="2" charset="0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en-US" sz="2000" dirty="0" smtClean="0">
                <a:latin typeface="Roboto" pitchFamily="2" charset="0"/>
                <a:ea typeface="Roboto" pitchFamily="2" charset="0"/>
              </a:rPr>
              <a:t>Email: </a:t>
            </a:r>
            <a:r>
              <a:rPr lang="en-US" sz="2000" dirty="0" smtClean="0">
                <a:latin typeface="Roboto" pitchFamily="2" charset="0"/>
                <a:ea typeface="Roboto" pitchFamily="2" charset="0"/>
                <a:hlinkClick r:id="rId2"/>
              </a:rPr>
              <a:t>AIMC74@yandex.ru</a:t>
            </a:r>
            <a:endParaRPr lang="en-US" sz="2000" dirty="0" smtClean="0">
              <a:latin typeface="Roboto" pitchFamily="2" charset="0"/>
              <a:ea typeface="Roboto" pitchFamily="2" charset="0"/>
            </a:endParaRPr>
          </a:p>
        </p:txBody>
      </p:sp>
      <p:sp>
        <p:nvSpPr>
          <p:cNvPr id="7" name="Номер слайда 3">
            <a:extLst>
              <a:ext uri="{FF2B5EF4-FFF2-40B4-BE49-F238E27FC236}">
                <a16:creationId xmlns="" xmlns:a16="http://schemas.microsoft.com/office/drawing/2014/main" id="{C204EF2E-E915-45B8-B855-82F900900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5806" y="6382122"/>
            <a:ext cx="537933" cy="372813"/>
          </a:xfrm>
        </p:spPr>
        <p:txBody>
          <a:bodyPr/>
          <a:lstStyle/>
          <a:p>
            <a:fld id="{B2E24F44-D35B-40D9-8F0A-EF1BB5872AFC}" type="slidenum">
              <a:rPr lang="ru-RU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19</a:t>
            </a:fld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95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9318" y="164676"/>
            <a:ext cx="6647976" cy="914744"/>
          </a:xfrm>
        </p:spPr>
        <p:txBody>
          <a:bodyPr>
            <a:noAutofit/>
          </a:bodyPr>
          <a:lstStyle/>
          <a:p>
            <a:pPr algn="l"/>
            <a:r>
              <a:rPr lang="ru-RU" sz="2600" dirty="0">
                <a:latin typeface="Roboto Black" pitchFamily="2" charset="0"/>
                <a:ea typeface="Roboto Black" pitchFamily="2" charset="0"/>
                <a:cs typeface="Arial" pitchFamily="34" charset="0"/>
              </a:rPr>
              <a:t>Курс на </a:t>
            </a:r>
            <a:r>
              <a:rPr lang="ru-RU" sz="2600" dirty="0" smtClean="0">
                <a:latin typeface="Roboto Black" pitchFamily="2" charset="0"/>
                <a:ea typeface="Roboto Black" pitchFamily="2" charset="0"/>
                <a:cs typeface="Arial" pitchFamily="34" charset="0"/>
              </a:rPr>
              <a:t>технологический суверенитет</a:t>
            </a:r>
            <a:endParaRPr lang="ru-RU" sz="2600" dirty="0">
              <a:latin typeface="Roboto Black" pitchFamily="2" charset="0"/>
              <a:ea typeface="Roboto Black" pitchFamily="2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9318" y="1413570"/>
            <a:ext cx="7008015" cy="4824535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Согласно указа Президента РФ от 28.02.2024 № 145 пункта 4.е. часть продукции Приборостроительной отрасли является </a:t>
            </a: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наукоёмкой продукцией и попадает под Стратегию научно-технологического развития РФ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Согласно Постановления Правительства РФ № 603 от 15.04.2023 часть продукции Приборостроительной отрасли (ОКПД2 – 26.51) </a:t>
            </a: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относится к приоритетным направлениям проектов технологического суверенитета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(Приложение 1, стр. 25, п.9.2.4). </a:t>
            </a:r>
          </a:p>
          <a:p>
            <a:pPr algn="l"/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445" y="1271243"/>
            <a:ext cx="4590807" cy="259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374" y="3861842"/>
            <a:ext cx="4250951" cy="2363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3">
            <a:extLst>
              <a:ext uri="{FF2B5EF4-FFF2-40B4-BE49-F238E27FC236}">
                <a16:creationId xmlns="" xmlns:a16="http://schemas.microsoft.com/office/drawing/2014/main" id="{C204EF2E-E915-45B8-B855-82F900900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5806" y="6382122"/>
            <a:ext cx="537933" cy="372813"/>
          </a:xfrm>
        </p:spPr>
        <p:txBody>
          <a:bodyPr/>
          <a:lstStyle/>
          <a:p>
            <a:fld id="{B2E24F44-D35B-40D9-8F0A-EF1BB5872AFC}" type="slidenum">
              <a:rPr lang="ru-RU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fld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24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9318" y="164676"/>
            <a:ext cx="6647976" cy="914744"/>
          </a:xfrm>
        </p:spPr>
        <p:txBody>
          <a:bodyPr>
            <a:noAutofit/>
          </a:bodyPr>
          <a:lstStyle/>
          <a:p>
            <a:pPr algn="l"/>
            <a:r>
              <a:rPr lang="ru-RU" sz="2600" dirty="0" smtClean="0">
                <a:latin typeface="Roboto Black" pitchFamily="2" charset="0"/>
                <a:ea typeface="Roboto Black" pitchFamily="2" charset="0"/>
                <a:cs typeface="Arial" pitchFamily="34" charset="0"/>
              </a:rPr>
              <a:t>Члены Ассоциации</a:t>
            </a:r>
            <a:endParaRPr lang="ru-RU" sz="2600" dirty="0">
              <a:latin typeface="Roboto Black" pitchFamily="2" charset="0"/>
              <a:ea typeface="Roboto Black" pitchFamily="2" charset="0"/>
              <a:cs typeface="Arial" pitchFamily="34" charset="0"/>
            </a:endParaRPr>
          </a:p>
        </p:txBody>
      </p:sp>
      <p:sp>
        <p:nvSpPr>
          <p:cNvPr id="8" name="Номер слайда 3">
            <a:extLst>
              <a:ext uri="{FF2B5EF4-FFF2-40B4-BE49-F238E27FC236}">
                <a16:creationId xmlns="" xmlns:a16="http://schemas.microsoft.com/office/drawing/2014/main" id="{C204EF2E-E915-45B8-B855-82F900900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5806" y="6382122"/>
            <a:ext cx="537933" cy="372813"/>
          </a:xfrm>
        </p:spPr>
        <p:txBody>
          <a:bodyPr/>
          <a:lstStyle/>
          <a:p>
            <a:fld id="{B2E24F44-D35B-40D9-8F0A-EF1BB5872AFC}" type="slidenum">
              <a:rPr lang="ru-RU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fld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GavrilchikE\Desktop\Рабочая папка\Ассоциация\Данные компаний\Итек-ББМВ\IMG_2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654" y="1935448"/>
            <a:ext cx="4104456" cy="2933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ABF524A-66B6-53BE-4EA1-434D6F8FA39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3238" y="2064431"/>
            <a:ext cx="4934625" cy="27757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20392" y="5148694"/>
            <a:ext cx="3716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>
                <a:latin typeface="Arial" pitchFamily="34" charset="0"/>
                <a:cs typeface="Arial" pitchFamily="34" charset="0"/>
              </a:rPr>
              <a:t>ООО «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ИТеК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-ББМВ» г. Челябинск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458998" y="5148694"/>
            <a:ext cx="47831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>
                <a:latin typeface="Arial" pitchFamily="34" charset="0"/>
                <a:cs typeface="Arial" pitchFamily="34" charset="0"/>
              </a:rPr>
              <a:t>ООО «ЭлМетро-Инжиниринг» г. Челябинск</a:t>
            </a:r>
          </a:p>
        </p:txBody>
      </p:sp>
    </p:spTree>
    <p:extLst>
      <p:ext uri="{BB962C8B-B14F-4D97-AF65-F5344CB8AC3E}">
        <p14:creationId xmlns:p14="http://schemas.microsoft.com/office/powerpoint/2010/main" val="208690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9318" y="164676"/>
            <a:ext cx="6647976" cy="914744"/>
          </a:xfrm>
        </p:spPr>
        <p:txBody>
          <a:bodyPr>
            <a:noAutofit/>
          </a:bodyPr>
          <a:lstStyle/>
          <a:p>
            <a:pPr algn="l"/>
            <a:r>
              <a:rPr lang="ru-RU" sz="2600" dirty="0">
                <a:latin typeface="Roboto Black" pitchFamily="2" charset="0"/>
                <a:ea typeface="Roboto Black" pitchFamily="2" charset="0"/>
                <a:cs typeface="Arial" pitchFamily="34" charset="0"/>
              </a:rPr>
              <a:t>Члены Ассоциации</a:t>
            </a:r>
          </a:p>
        </p:txBody>
      </p:sp>
      <p:sp>
        <p:nvSpPr>
          <p:cNvPr id="8" name="Номер слайда 3">
            <a:extLst>
              <a:ext uri="{FF2B5EF4-FFF2-40B4-BE49-F238E27FC236}">
                <a16:creationId xmlns="" xmlns:a16="http://schemas.microsoft.com/office/drawing/2014/main" id="{C204EF2E-E915-45B8-B855-82F900900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5806" y="6382122"/>
            <a:ext cx="537933" cy="372813"/>
          </a:xfrm>
        </p:spPr>
        <p:txBody>
          <a:bodyPr/>
          <a:lstStyle/>
          <a:p>
            <a:fld id="{B2E24F44-D35B-40D9-8F0A-EF1BB5872AFC}" type="slidenum">
              <a:rPr lang="ru-RU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fld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903" y="1901478"/>
            <a:ext cx="4351239" cy="3062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414" y="1558750"/>
            <a:ext cx="2808312" cy="3748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555789" y="5592068"/>
            <a:ext cx="3575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>
                <a:latin typeface="Arial" pitchFamily="34" charset="0"/>
                <a:cs typeface="Arial" pitchFamily="34" charset="0"/>
              </a:rPr>
              <a:t>АО «ПГ «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Метран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» г. Челябинск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94545" y="5592068"/>
            <a:ext cx="3554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>
                <a:latin typeface="Arial" pitchFamily="34" charset="0"/>
                <a:cs typeface="Arial" pitchFamily="34" charset="0"/>
              </a:rPr>
              <a:t>АО «НПК ВИП» г. Екатеринбург</a:t>
            </a:r>
          </a:p>
        </p:txBody>
      </p:sp>
    </p:spTree>
    <p:extLst>
      <p:ext uri="{BB962C8B-B14F-4D97-AF65-F5344CB8AC3E}">
        <p14:creationId xmlns:p14="http://schemas.microsoft.com/office/powerpoint/2010/main" val="267550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9318" y="164676"/>
            <a:ext cx="6647976" cy="914744"/>
          </a:xfrm>
        </p:spPr>
        <p:txBody>
          <a:bodyPr>
            <a:noAutofit/>
          </a:bodyPr>
          <a:lstStyle/>
          <a:p>
            <a:pPr algn="l"/>
            <a:r>
              <a:rPr lang="ru-RU" sz="2600" dirty="0">
                <a:latin typeface="Roboto Black" pitchFamily="2" charset="0"/>
                <a:ea typeface="Roboto Black" pitchFamily="2" charset="0"/>
                <a:cs typeface="Arial" pitchFamily="34" charset="0"/>
              </a:rPr>
              <a:t>Члены Ассоциации</a:t>
            </a:r>
          </a:p>
        </p:txBody>
      </p:sp>
      <p:sp>
        <p:nvSpPr>
          <p:cNvPr id="8" name="Номер слайда 3">
            <a:extLst>
              <a:ext uri="{FF2B5EF4-FFF2-40B4-BE49-F238E27FC236}">
                <a16:creationId xmlns="" xmlns:a16="http://schemas.microsoft.com/office/drawing/2014/main" id="{C204EF2E-E915-45B8-B855-82F900900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5806" y="6382122"/>
            <a:ext cx="537933" cy="372813"/>
          </a:xfrm>
        </p:spPr>
        <p:txBody>
          <a:bodyPr/>
          <a:lstStyle/>
          <a:p>
            <a:fld id="{B2E24F44-D35B-40D9-8F0A-EF1BB5872AFC}" type="slidenum">
              <a:rPr lang="ru-RU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fld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66768" y="5782350"/>
            <a:ext cx="4003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>
                <a:latin typeface="Arial" pitchFamily="34" charset="0"/>
                <a:cs typeface="Arial" pitchFamily="34" charset="0"/>
              </a:rPr>
              <a:t>ООО «Нефть-Сервис» г. Челябинск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830" y="1430581"/>
            <a:ext cx="6505575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228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9318" y="164676"/>
            <a:ext cx="6623874" cy="914744"/>
          </a:xfrm>
        </p:spPr>
        <p:txBody>
          <a:bodyPr>
            <a:noAutofit/>
          </a:bodyPr>
          <a:lstStyle/>
          <a:p>
            <a:pPr algn="l"/>
            <a:r>
              <a:rPr lang="ru-RU" sz="2600" dirty="0">
                <a:latin typeface="Roboto Black" pitchFamily="2" charset="0"/>
                <a:ea typeface="Roboto Black" pitchFamily="2" charset="0"/>
                <a:cs typeface="Arial" pitchFamily="34" charset="0"/>
              </a:rPr>
              <a:t>Возможности </a:t>
            </a:r>
            <a:r>
              <a:rPr lang="ru-RU" sz="2600" dirty="0" err="1">
                <a:latin typeface="Roboto Black" pitchFamily="2" charset="0"/>
                <a:ea typeface="Roboto Black" pitchFamily="2" charset="0"/>
                <a:cs typeface="Arial" pitchFamily="34" charset="0"/>
              </a:rPr>
              <a:t>импортозамещения</a:t>
            </a:r>
            <a:r>
              <a:rPr lang="ru-RU" sz="2600" dirty="0">
                <a:latin typeface="Roboto Black" pitchFamily="2" charset="0"/>
                <a:ea typeface="Roboto Black" pitchFamily="2" charset="0"/>
                <a:cs typeface="Arial" pitchFamily="34" charset="0"/>
              </a:rPr>
              <a:t> СИ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836511"/>
              </p:ext>
            </p:extLst>
          </p:nvPr>
        </p:nvGraphicFramePr>
        <p:xfrm>
          <a:off x="262558" y="1341562"/>
          <a:ext cx="11665295" cy="4915858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310476"/>
                <a:gridCol w="2087833"/>
                <a:gridCol w="3579825"/>
                <a:gridCol w="5687161"/>
              </a:tblGrid>
              <a:tr h="360040">
                <a:tc>
                  <a:txBody>
                    <a:bodyPr/>
                    <a:lstStyle/>
                    <a:p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04" marR="121904" marT="60974" marB="60974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Тип СИ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04" marR="121904" marT="60974" marB="60974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Импортный производитель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04" marR="121904" marT="60974" marB="60974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Отечественный производитель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04" marR="121904" marT="60974" marB="60974">
                    <a:solidFill>
                      <a:srgbClr val="0070C0"/>
                    </a:solidFill>
                  </a:tcPr>
                </a:tc>
              </a:tr>
              <a:tr h="122081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04" marR="121904" marT="60974" marB="60974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Преобразователи</a:t>
                      </a:r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 температуры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04" marR="121904" marT="60974" marB="60974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Rosemount,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Endress+Hauser, WIKA, JUMO, Honeywell, Yokogawa, </a:t>
                      </a:r>
                      <a:r>
                        <a:rPr lang="en-US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Krohne</a:t>
                      </a:r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. Ушли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с рынка все.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04" marR="121904" marT="60974" marB="60974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Челябинская</a:t>
                      </a:r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 область – </a:t>
                      </a:r>
                      <a:r>
                        <a:rPr lang="ru-RU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Метран</a:t>
                      </a:r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, ИТЕК-ББМВ, ЧТП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en-US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Доля – </a:t>
                      </a:r>
                      <a:r>
                        <a:rPr lang="ru-RU" sz="1400" b="1" baseline="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20-30%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Российские – Тесей, </a:t>
                      </a:r>
                      <a:r>
                        <a:rPr lang="ru-RU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Элемер</a:t>
                      </a:r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, Овен, НПП Эталон, </a:t>
                      </a:r>
                      <a:r>
                        <a:rPr lang="ru-RU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Вакууммаш</a:t>
                      </a:r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Сенсорика</a:t>
                      </a:r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 и др. </a:t>
                      </a:r>
                      <a:r>
                        <a:rPr lang="ru-RU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Доля – </a:t>
                      </a:r>
                      <a:r>
                        <a:rPr lang="ru-RU" sz="1400" b="1" baseline="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70-80%</a:t>
                      </a:r>
                      <a:endParaRPr lang="ru-RU" sz="1400" b="1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04" marR="121904" marT="60974" marB="60974"/>
                </a:tc>
              </a:tr>
              <a:tr h="101729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04" marR="121904" marT="60974" marB="60974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Преобразователи и датчики давления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04" marR="121904" marT="60974" marB="6097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Rosemount (Emerson),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Endress+Hauser, WIKA, Siemens, </a:t>
                      </a:r>
                      <a:r>
                        <a:rPr lang="en-US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Danfoss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Aplisens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, ABB, JUMO, Honeywell, Yokogawa, </a:t>
                      </a:r>
                      <a:r>
                        <a:rPr lang="en-US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Krohne</a:t>
                      </a:r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. Ушли все с рынка.</a:t>
                      </a:r>
                      <a:endParaRPr lang="ru-RU" sz="1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04" marR="121904" marT="60974" marB="6097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Челябинская</a:t>
                      </a:r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 область – </a:t>
                      </a:r>
                      <a:r>
                        <a:rPr lang="ru-RU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Метран</a:t>
                      </a:r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, ИТЕК-ББМВ, ЧТП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ЭМИС, Агат (производство г. Челябинск)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Доля – </a:t>
                      </a:r>
                      <a:r>
                        <a:rPr lang="ru-RU" sz="1400" b="1" baseline="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30-40%</a:t>
                      </a:r>
                      <a:endParaRPr lang="ru-RU" sz="1400" baseline="0" dirty="0" smtClean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Российский – ВИП, </a:t>
                      </a:r>
                      <a:r>
                        <a:rPr lang="ru-RU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Манотомь</a:t>
                      </a:r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Элемер</a:t>
                      </a:r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, НПО АВТОМАТИКА и др. </a:t>
                      </a:r>
                      <a:r>
                        <a:rPr lang="ru-RU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Доля – </a:t>
                      </a:r>
                      <a:r>
                        <a:rPr lang="ru-RU" sz="1400" b="1" baseline="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70-80%</a:t>
                      </a:r>
                    </a:p>
                  </a:txBody>
                  <a:tcPr marL="121904" marR="121904" marT="60974" marB="60974"/>
                </a:tc>
              </a:tr>
              <a:tr h="152138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04" marR="121904" marT="60974" marB="6097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Промышленные расходомеры (массовые,</a:t>
                      </a:r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 вихревые, ультразвуковые, </a:t>
                      </a:r>
                      <a:r>
                        <a:rPr lang="ru-RU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эл.магнитные</a:t>
                      </a:r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 и </a:t>
                      </a:r>
                      <a:r>
                        <a:rPr lang="ru-RU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др</a:t>
                      </a:r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1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04" marR="121904" marT="60974" marB="60974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Emerson,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Endress+Hauser, Siemens,</a:t>
                      </a:r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Yokogawa, </a:t>
                      </a:r>
                      <a:r>
                        <a:rPr lang="en-US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Krohne</a:t>
                      </a:r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SICK </a:t>
                      </a:r>
                      <a:r>
                        <a:rPr lang="en-US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Maihak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, Foxboro, </a:t>
                      </a:r>
                      <a:r>
                        <a:rPr lang="en-US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Panametrics</a:t>
                      </a:r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Kobold, </a:t>
                      </a:r>
                      <a:r>
                        <a:rPr lang="en-US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Rheonik</a:t>
                      </a:r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. Ушли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с рынка все, кроме 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Kobold</a:t>
                      </a:r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 и </a:t>
                      </a:r>
                      <a:r>
                        <a:rPr lang="en-US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Rheonik</a:t>
                      </a:r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04" marR="121904" marT="60974" marB="60974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Челябинская</a:t>
                      </a:r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 область – ЭлМетро, ЭМИС, </a:t>
                      </a:r>
                      <a:r>
                        <a:rPr lang="ru-RU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Метран</a:t>
                      </a:r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ru-RU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Доля – </a:t>
                      </a:r>
                      <a:r>
                        <a:rPr lang="ru-RU" sz="1400" b="1" baseline="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25-35%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Российский – Взлет, </a:t>
                      </a:r>
                      <a:r>
                        <a:rPr lang="ru-RU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Элемер</a:t>
                      </a:r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, КТМ, Турбулентность-Дон, Вымпел, </a:t>
                      </a:r>
                      <a:r>
                        <a:rPr lang="ru-RU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Ирвис</a:t>
                      </a:r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СибНА</a:t>
                      </a:r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 и др. </a:t>
                      </a:r>
                      <a:r>
                        <a:rPr lang="ru-RU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Доля – </a:t>
                      </a:r>
                      <a:r>
                        <a:rPr lang="ru-RU" sz="1400" b="1" baseline="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65-75%</a:t>
                      </a:r>
                    </a:p>
                  </a:txBody>
                  <a:tcPr marL="121904" marR="121904" marT="60974" marB="60974"/>
                </a:tc>
              </a:tr>
              <a:tr h="73717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04" marR="121904" marT="60974" marB="60974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Поточные и погружные плотномеры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04" marR="121904" marT="60974" marB="6097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Emerson,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Endress+Hauser</a:t>
                      </a:r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. Ушли все с рынка.</a:t>
                      </a:r>
                      <a:endParaRPr lang="ru-RU" sz="1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04" marR="121904" marT="60974" marB="6097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Челябинская</a:t>
                      </a:r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 область – ЭлМетро (в разработке) Доля – </a:t>
                      </a:r>
                      <a:r>
                        <a:rPr lang="ru-RU" sz="1400" b="1" baseline="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0%</a:t>
                      </a:r>
                      <a:endParaRPr lang="ru-RU" sz="1400" baseline="0" dirty="0" smtClean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Российский – </a:t>
                      </a:r>
                      <a:r>
                        <a:rPr lang="ru-RU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Авиатех</a:t>
                      </a:r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, КТМ. </a:t>
                      </a:r>
                      <a:r>
                        <a:rPr lang="ru-RU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Доля – </a:t>
                      </a:r>
                      <a:r>
                        <a:rPr lang="ru-RU" sz="1400" b="1" baseline="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 из возможного.</a:t>
                      </a:r>
                      <a:endParaRPr lang="ru-RU" sz="1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04" marR="121904" marT="60974" marB="60974"/>
                </a:tc>
              </a:tr>
            </a:tbl>
          </a:graphicData>
        </a:graphic>
      </p:graphicFrame>
      <p:sp>
        <p:nvSpPr>
          <p:cNvPr id="5" name="Номер слайда 3">
            <a:extLst>
              <a:ext uri="{FF2B5EF4-FFF2-40B4-BE49-F238E27FC236}">
                <a16:creationId xmlns="" xmlns:a16="http://schemas.microsoft.com/office/drawing/2014/main" id="{C204EF2E-E915-45B8-B855-82F900900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5806" y="6382122"/>
            <a:ext cx="537933" cy="372813"/>
          </a:xfrm>
        </p:spPr>
        <p:txBody>
          <a:bodyPr/>
          <a:lstStyle/>
          <a:p>
            <a:fld id="{B2E24F44-D35B-40D9-8F0A-EF1BB5872AFC}" type="slidenum">
              <a:rPr lang="ru-RU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</a:t>
            </a:fld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27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9318" y="164676"/>
            <a:ext cx="6428902" cy="914744"/>
          </a:xfrm>
        </p:spPr>
        <p:txBody>
          <a:bodyPr>
            <a:normAutofit/>
          </a:bodyPr>
          <a:lstStyle/>
          <a:p>
            <a:pPr algn="l"/>
            <a:r>
              <a:rPr lang="ru-RU" sz="2600" dirty="0">
                <a:latin typeface="Roboto Black" pitchFamily="2" charset="0"/>
                <a:ea typeface="Roboto Black" pitchFamily="2" charset="0"/>
                <a:cs typeface="Arial" pitchFamily="34" charset="0"/>
              </a:rPr>
              <a:t>Возможности </a:t>
            </a:r>
            <a:r>
              <a:rPr lang="ru-RU" sz="2600" dirty="0" err="1">
                <a:latin typeface="Roboto Black" pitchFamily="2" charset="0"/>
                <a:ea typeface="Roboto Black" pitchFamily="2" charset="0"/>
                <a:cs typeface="Arial" pitchFamily="34" charset="0"/>
              </a:rPr>
              <a:t>импортозамещения</a:t>
            </a:r>
            <a:r>
              <a:rPr lang="ru-RU" sz="2600" dirty="0">
                <a:latin typeface="Roboto Black" pitchFamily="2" charset="0"/>
                <a:ea typeface="Roboto Black" pitchFamily="2" charset="0"/>
                <a:cs typeface="Arial" pitchFamily="34" charset="0"/>
              </a:rPr>
              <a:t> СИ</a:t>
            </a:r>
            <a:endParaRPr lang="ru-RU" sz="2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106521"/>
              </p:ext>
            </p:extLst>
          </p:nvPr>
        </p:nvGraphicFramePr>
        <p:xfrm>
          <a:off x="262558" y="1379234"/>
          <a:ext cx="11665296" cy="2756928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553251"/>
                <a:gridCol w="2681637"/>
                <a:gridCol w="4008538"/>
                <a:gridCol w="4421870"/>
              </a:tblGrid>
              <a:tr h="379488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Тип СИ, наименование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Импортный производитель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Отечественный производитель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948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Преобразователи и сигнализаторы уровня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Rosemount,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Endress+Hauser, VEGA, </a:t>
                      </a:r>
                      <a:r>
                        <a:rPr lang="en-US" sz="1600" baseline="0" dirty="0" err="1" smtClean="0">
                          <a:latin typeface="Arial" pitchFamily="34" charset="0"/>
                          <a:cs typeface="Arial" pitchFamily="34" charset="0"/>
                        </a:rPr>
                        <a:t>Magnetrol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600" baseline="0" dirty="0" err="1" smtClean="0">
                          <a:latin typeface="Arial" pitchFamily="34" charset="0"/>
                          <a:cs typeface="Arial" pitchFamily="34" charset="0"/>
                        </a:rPr>
                        <a:t>Enraf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600" baseline="0" dirty="0" err="1" smtClean="0">
                          <a:latin typeface="Arial" pitchFamily="34" charset="0"/>
                          <a:cs typeface="Arial" pitchFamily="34" charset="0"/>
                        </a:rPr>
                        <a:t>Nivelco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600" baseline="0" dirty="0" err="1" smtClean="0">
                          <a:latin typeface="Arial" pitchFamily="34" charset="0"/>
                          <a:cs typeface="Arial" pitchFamily="34" charset="0"/>
                        </a:rPr>
                        <a:t>Krohne</a:t>
                      </a:r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. Ушли с рынка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все, кроме 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VEGA</a:t>
                      </a:r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Челябинская</a:t>
                      </a:r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 область – ЭлМетро, ЧТП, </a:t>
                      </a:r>
                      <a:r>
                        <a:rPr lang="ru-RU" sz="1600" baseline="0" dirty="0" err="1" smtClean="0">
                          <a:latin typeface="Arial" pitchFamily="34" charset="0"/>
                          <a:cs typeface="Arial" pitchFamily="34" charset="0"/>
                        </a:rPr>
                        <a:t>Метран</a:t>
                      </a:r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, ЭМИС. </a:t>
                      </a:r>
                      <a:r>
                        <a:rPr lang="ru-RU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Доля – </a:t>
                      </a:r>
                      <a:r>
                        <a:rPr lang="ru-RU" sz="1600" b="1" baseline="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70-80%</a:t>
                      </a:r>
                      <a:endParaRPr lang="en-US" sz="1600" baseline="0" dirty="0" smtClean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Российские –</a:t>
                      </a:r>
                      <a:r>
                        <a:rPr lang="ru-RU" sz="1600" baseline="0" dirty="0" err="1" smtClean="0">
                          <a:latin typeface="Arial" pitchFamily="34" charset="0"/>
                          <a:cs typeface="Arial" pitchFamily="34" charset="0"/>
                        </a:rPr>
                        <a:t>Элемер</a:t>
                      </a:r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, Альбатрос,  Взлет, </a:t>
                      </a:r>
                      <a:r>
                        <a:rPr lang="ru-RU" sz="1600" baseline="0" dirty="0" err="1" smtClean="0">
                          <a:latin typeface="Arial" pitchFamily="34" charset="0"/>
                          <a:cs typeface="Arial" pitchFamily="34" charset="0"/>
                        </a:rPr>
                        <a:t>Тэк</a:t>
                      </a:r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-систем, </a:t>
                      </a:r>
                      <a:r>
                        <a:rPr lang="ru-RU" sz="1600" baseline="0" dirty="0" err="1" smtClean="0">
                          <a:latin typeface="Arial" pitchFamily="34" charset="0"/>
                          <a:cs typeface="Arial" pitchFamily="34" charset="0"/>
                        </a:rPr>
                        <a:t>Ризур</a:t>
                      </a:r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 и др. </a:t>
                      </a:r>
                      <a:r>
                        <a:rPr lang="ru-RU" sz="1600" b="1" u="none" baseline="0" dirty="0" smtClean="0">
                          <a:latin typeface="Arial" pitchFamily="34" charset="0"/>
                          <a:cs typeface="Arial" pitchFamily="34" charset="0"/>
                        </a:rPr>
                        <a:t>Доля – </a:t>
                      </a:r>
                      <a:r>
                        <a:rPr lang="ru-RU" sz="1600" b="1" u="none" baseline="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20-</a:t>
                      </a:r>
                      <a:r>
                        <a:rPr lang="ru-RU" sz="1600" b="1" baseline="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30%</a:t>
                      </a:r>
                    </a:p>
                  </a:txBody>
                  <a:tcPr/>
                </a:tc>
              </a:tr>
              <a:tr h="37948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Метрологическое</a:t>
                      </a:r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 оборудование для теплоэнергетического приборостроения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FLUKE,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itchFamily="34" charset="0"/>
                          <a:cs typeface="Arial" pitchFamily="34" charset="0"/>
                        </a:rPr>
                        <a:t>Beamex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600" baseline="0" dirty="0" err="1" smtClean="0">
                          <a:latin typeface="Arial" pitchFamily="34" charset="0"/>
                          <a:cs typeface="Arial" pitchFamily="34" charset="0"/>
                        </a:rPr>
                        <a:t>Druck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600" baseline="0" dirty="0" err="1" smtClean="0">
                          <a:latin typeface="Arial" pitchFamily="34" charset="0"/>
                          <a:cs typeface="Arial" pitchFamily="34" charset="0"/>
                        </a:rPr>
                        <a:t>Additel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, WIKA, </a:t>
                      </a:r>
                      <a:r>
                        <a:rPr lang="en-US" sz="1600" baseline="0" dirty="0" err="1" smtClean="0">
                          <a:latin typeface="Arial" pitchFamily="34" charset="0"/>
                          <a:cs typeface="Arial" pitchFamily="34" charset="0"/>
                        </a:rPr>
                        <a:t>Meriam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, DHI. </a:t>
                      </a:r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Ушли все с рынка.</a:t>
                      </a:r>
                      <a:endParaRPr lang="ru-RU" sz="16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Челябинская</a:t>
                      </a:r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 область – ЭлМетро, Альфа-Паскаль, </a:t>
                      </a:r>
                      <a:r>
                        <a:rPr lang="ru-RU" sz="1600" baseline="0" dirty="0" err="1" smtClean="0">
                          <a:latin typeface="Arial" pitchFamily="34" charset="0"/>
                          <a:cs typeface="Arial" pitchFamily="34" charset="0"/>
                        </a:rPr>
                        <a:t>Метран</a:t>
                      </a:r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, ЧТП. </a:t>
                      </a:r>
                      <a:r>
                        <a:rPr lang="ru-RU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Доля – </a:t>
                      </a:r>
                      <a:r>
                        <a:rPr lang="ru-RU" sz="1600" b="1" baseline="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40-50%</a:t>
                      </a:r>
                      <a:endParaRPr lang="en-US" sz="1600" baseline="0" dirty="0" smtClean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Российские –</a:t>
                      </a:r>
                      <a:r>
                        <a:rPr lang="ru-RU" sz="1600" baseline="0" dirty="0" err="1" smtClean="0">
                          <a:latin typeface="Arial" pitchFamily="34" charset="0"/>
                          <a:cs typeface="Arial" pitchFamily="34" charset="0"/>
                        </a:rPr>
                        <a:t>Элемер</a:t>
                      </a:r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, НПП Эталон. </a:t>
                      </a:r>
                      <a:r>
                        <a:rPr lang="ru-RU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Доля – </a:t>
                      </a:r>
                      <a:r>
                        <a:rPr lang="ru-RU" sz="1600" b="1" baseline="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50-60%</a:t>
                      </a:r>
                    </a:p>
                    <a:p>
                      <a:endParaRPr lang="ru-RU" sz="16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Номер слайда 3">
            <a:extLst>
              <a:ext uri="{FF2B5EF4-FFF2-40B4-BE49-F238E27FC236}">
                <a16:creationId xmlns="" xmlns:a16="http://schemas.microsoft.com/office/drawing/2014/main" id="{C204EF2E-E915-45B8-B855-82F900900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5806" y="6382122"/>
            <a:ext cx="537933" cy="372813"/>
          </a:xfrm>
        </p:spPr>
        <p:txBody>
          <a:bodyPr/>
          <a:lstStyle/>
          <a:p>
            <a:fld id="{B2E24F44-D35B-40D9-8F0A-EF1BB5872AFC}" type="slidenum">
              <a:rPr lang="ru-RU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fld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83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91" y="1341562"/>
            <a:ext cx="8096058" cy="4002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3">
            <a:extLst>
              <a:ext uri="{FF2B5EF4-FFF2-40B4-BE49-F238E27FC236}">
                <a16:creationId xmlns="" xmlns:a16="http://schemas.microsoft.com/office/drawing/2014/main" id="{C204EF2E-E915-45B8-B855-82F900900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5806" y="6382122"/>
            <a:ext cx="537933" cy="372813"/>
          </a:xfrm>
        </p:spPr>
        <p:txBody>
          <a:bodyPr/>
          <a:lstStyle/>
          <a:p>
            <a:fld id="{B2E24F44-D35B-40D9-8F0A-EF1BB5872AFC}" type="slidenum">
              <a:rPr lang="ru-RU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fld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39318" y="164676"/>
            <a:ext cx="6287936" cy="914744"/>
          </a:xfrm>
          <a:prstGeom prst="rect">
            <a:avLst/>
          </a:prstGeom>
        </p:spPr>
        <p:txBody>
          <a:bodyPr vert="horz" lIns="121917" tIns="60958" rIns="121917" bIns="60958" rtlCol="0" anchor="ctr">
            <a:no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600" dirty="0" err="1" smtClean="0">
                <a:latin typeface="Roboto Black" pitchFamily="2" charset="0"/>
                <a:ea typeface="Roboto Black" pitchFamily="2" charset="0"/>
                <a:cs typeface="Arial" pitchFamily="34" charset="0"/>
              </a:rPr>
              <a:t>Импортозамещение</a:t>
            </a:r>
            <a:r>
              <a:rPr lang="ru-RU" sz="2600" dirty="0" smtClean="0">
                <a:latin typeface="Roboto Black" pitchFamily="2" charset="0"/>
                <a:ea typeface="Roboto Black" pitchFamily="2" charset="0"/>
                <a:cs typeface="Arial" pitchFamily="34" charset="0"/>
              </a:rPr>
              <a:t>: вместо ЗАПАДА-КИТАЙ?</a:t>
            </a:r>
            <a:endParaRPr lang="ru-RU" sz="2600" dirty="0">
              <a:latin typeface="Roboto Black" pitchFamily="2" charset="0"/>
              <a:ea typeface="Roboto Black" pitchFamily="2" charset="0"/>
              <a:cs typeface="Arial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400" y="2493690"/>
            <a:ext cx="7427715" cy="3749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59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9318" y="164676"/>
            <a:ext cx="6359944" cy="914744"/>
          </a:xfrm>
        </p:spPr>
        <p:txBody>
          <a:bodyPr>
            <a:normAutofit/>
          </a:bodyPr>
          <a:lstStyle/>
          <a:p>
            <a:pPr algn="l"/>
            <a:r>
              <a:rPr lang="ru-RU" sz="2600" dirty="0" err="1">
                <a:latin typeface="Roboto Black" pitchFamily="2" charset="0"/>
                <a:ea typeface="Roboto Black" pitchFamily="2" charset="0"/>
                <a:cs typeface="Arial" pitchFamily="34" charset="0"/>
              </a:rPr>
              <a:t>Импортозамещение</a:t>
            </a:r>
            <a:r>
              <a:rPr lang="ru-RU" sz="2600" dirty="0">
                <a:latin typeface="Roboto Black" pitchFamily="2" charset="0"/>
                <a:ea typeface="Roboto Black" pitchFamily="2" charset="0"/>
                <a:cs typeface="Arial" pitchFamily="34" charset="0"/>
              </a:rPr>
              <a:t>: вместо ЗАПАДА-КИТАЙ?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236296"/>
              </p:ext>
            </p:extLst>
          </p:nvPr>
        </p:nvGraphicFramePr>
        <p:xfrm>
          <a:off x="262558" y="1341562"/>
          <a:ext cx="11636508" cy="499872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822347"/>
                <a:gridCol w="3728382"/>
                <a:gridCol w="7085779"/>
              </a:tblGrid>
              <a:tr h="379488">
                <a:tc>
                  <a:txBody>
                    <a:bodyPr/>
                    <a:lstStyle/>
                    <a:p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Тип СИ, наименование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Новые СИ (2022-2024),</a:t>
                      </a:r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 данные из </a:t>
                      </a:r>
                      <a:r>
                        <a:rPr lang="ru-RU" sz="1600" i="1" dirty="0" smtClean="0">
                          <a:latin typeface="Arial" pitchFamily="34" charset="0"/>
                          <a:cs typeface="Arial" pitchFamily="34" charset="0"/>
                        </a:rPr>
                        <a:t>Федеральной государственной информационной системы (ФГИС) «Аршин»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948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Преобразователи</a:t>
                      </a:r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 температуры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Shenyang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Zhongse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Temperature Measuring Instrument Material Institute Co., Ltd., </a:t>
                      </a: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Китай (90599-23, 90629-23, 90306-23)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"ANHUI TIANKANG (GROUP) SHARES CO. LTD", КНР</a:t>
                      </a: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 (90456-23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Shenyang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VibroTech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Instruments INC, </a:t>
                      </a: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Китай (90271-23)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948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Преобразователи и датчики давления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Hefei WNK Smart Technology Co., Ltd.,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Китай</a:t>
                      </a: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 (90612-23)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Hangzhou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Supmea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Automation Co., Ltd, </a:t>
                      </a: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КНР (89548-23)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Chongqing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Silian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Measurement And Control Technology Co., ltd.,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Китай</a:t>
                      </a: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 (89145-23)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"Asahi Gauge MFG. CO., Ltd.", </a:t>
                      </a: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Япония (85222-22)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Фирма "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Profimess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GmbH", </a:t>
                      </a: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Германия (86053-22)</a:t>
                      </a:r>
                      <a:endParaRPr lang="en-US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CECF Electric Trading (Shanghai)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Co.Ltd</a:t>
                      </a:r>
                      <a:endParaRPr lang="ru-RU" sz="16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948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Расходомеры (массовые,</a:t>
                      </a:r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 ультразвуковые, вихревые, </a:t>
                      </a:r>
                      <a:r>
                        <a:rPr lang="ru-RU" sz="1600" baseline="0" dirty="0" err="1" smtClean="0">
                          <a:latin typeface="Arial" pitchFamily="34" charset="0"/>
                          <a:cs typeface="Arial" pitchFamily="34" charset="0"/>
                        </a:rPr>
                        <a:t>эл.магнитные</a:t>
                      </a:r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 и </a:t>
                      </a:r>
                      <a:r>
                        <a:rPr lang="ru-RU" sz="1600" baseline="0" dirty="0" err="1" smtClean="0">
                          <a:latin typeface="Arial" pitchFamily="34" charset="0"/>
                          <a:cs typeface="Arial" pitchFamily="34" charset="0"/>
                        </a:rPr>
                        <a:t>др</a:t>
                      </a:r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16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Beijing Sincerity Automatic Equipment CO, LTD",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Китай</a:t>
                      </a: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 (89827-23, )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Sekee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MASS</a:t>
                      </a: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 Общество с ограниченной ответственностью ТД "</a:t>
                      </a:r>
                      <a:r>
                        <a:rPr lang="ru-RU" sz="1600" dirty="0" err="1" smtClean="0">
                          <a:latin typeface="Arial" pitchFamily="34" charset="0"/>
                          <a:cs typeface="Arial" pitchFamily="34" charset="0"/>
                        </a:rPr>
                        <a:t>Технодар</a:t>
                      </a: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" (OOO ТД "</a:t>
                      </a:r>
                      <a:r>
                        <a:rPr lang="ru-RU" sz="1600" dirty="0" err="1" smtClean="0">
                          <a:latin typeface="Arial" pitchFamily="34" charset="0"/>
                          <a:cs typeface="Arial" pitchFamily="34" charset="0"/>
                        </a:rPr>
                        <a:t>Технодар</a:t>
                      </a: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"), г. Петрозаводск (89620-23)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Walsn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Measurement and Control Technology (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Hebei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Co.,Ltd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.,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Китай</a:t>
                      </a: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 (84862-22)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Endress+Hauser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Flowtec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AG, </a:t>
                      </a: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Швейцария (86234-22) </a:t>
                      </a:r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продление!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Номер слайда 3">
            <a:extLst>
              <a:ext uri="{FF2B5EF4-FFF2-40B4-BE49-F238E27FC236}">
                <a16:creationId xmlns="" xmlns:a16="http://schemas.microsoft.com/office/drawing/2014/main" id="{C204EF2E-E915-45B8-B855-82F900900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5806" y="6382122"/>
            <a:ext cx="537933" cy="372813"/>
          </a:xfrm>
        </p:spPr>
        <p:txBody>
          <a:bodyPr/>
          <a:lstStyle/>
          <a:p>
            <a:fld id="{B2E24F44-D35B-40D9-8F0A-EF1BB5872AFC}" type="slidenum">
              <a:rPr lang="ru-RU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</a:t>
            </a:fld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81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9395</TotalTime>
  <Words>1329</Words>
  <Application>Microsoft Office PowerPoint</Application>
  <PresentationFormat>Произвольный</PresentationFormat>
  <Paragraphs>150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Ассоциация приборостроителей России. Перспективы развития приборостроения в РФ</vt:lpstr>
      <vt:lpstr>Курс на технологический суверенитет</vt:lpstr>
      <vt:lpstr>Члены Ассоциации</vt:lpstr>
      <vt:lpstr>Члены Ассоциации</vt:lpstr>
      <vt:lpstr>Члены Ассоциации</vt:lpstr>
      <vt:lpstr>Возможности импортозамещения СИ</vt:lpstr>
      <vt:lpstr>Возможности импортозамещения СИ</vt:lpstr>
      <vt:lpstr>Презентация PowerPoint</vt:lpstr>
      <vt:lpstr>Импортозамещение: вместо ЗАПАДА-КИТАЙ?</vt:lpstr>
      <vt:lpstr>Импортозамещение: вместо ЗАПАДА-КИТАЙ?</vt:lpstr>
      <vt:lpstr>Импортозамещение: вместо ЗАПАДА-КИТАЙ?</vt:lpstr>
      <vt:lpstr>Импортозамещение: вместо ЗАПАДА-КИТАЙ?</vt:lpstr>
      <vt:lpstr>Импортозамещение: вместо ЗАПАДА-КИТАЙ?</vt:lpstr>
      <vt:lpstr>Импортозамещение: вместо ЗАПАДА-КИТАЙ?</vt:lpstr>
      <vt:lpstr>Промышленная безопасность</vt:lpstr>
      <vt:lpstr>ИМПОРТОЗАМЕЩЕНИЕ: никакого заслона и защиты!</vt:lpstr>
      <vt:lpstr>Приборостроительная отрасль РФ нуждается</vt:lpstr>
      <vt:lpstr>Приборостроительная отрасль РФ нуждается</vt:lpstr>
      <vt:lpstr>Презентация PowerPoint</vt:lpstr>
    </vt:vector>
  </TitlesOfParts>
  <Company>Элметро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Windows User</cp:lastModifiedBy>
  <cp:revision>47</cp:revision>
  <dcterms:created xsi:type="dcterms:W3CDTF">2024-10-31T05:51:21Z</dcterms:created>
  <dcterms:modified xsi:type="dcterms:W3CDTF">2025-02-10T13:47:52Z</dcterms:modified>
</cp:coreProperties>
</file>