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896" r:id="rId2"/>
  </p:sldMasterIdLst>
  <p:notesMasterIdLst>
    <p:notesMasterId r:id="rId27"/>
  </p:notesMasterIdLst>
  <p:sldIdLst>
    <p:sldId id="421" r:id="rId3"/>
    <p:sldId id="592" r:id="rId4"/>
    <p:sldId id="576" r:id="rId5"/>
    <p:sldId id="533" r:id="rId6"/>
    <p:sldId id="597" r:id="rId7"/>
    <p:sldId id="596" r:id="rId8"/>
    <p:sldId id="598" r:id="rId9"/>
    <p:sldId id="599" r:id="rId10"/>
    <p:sldId id="509" r:id="rId11"/>
    <p:sldId id="524" r:id="rId12"/>
    <p:sldId id="531" r:id="rId13"/>
    <p:sldId id="527" r:id="rId14"/>
    <p:sldId id="532" r:id="rId15"/>
    <p:sldId id="601" r:id="rId16"/>
    <p:sldId id="570" r:id="rId17"/>
    <p:sldId id="565" r:id="rId18"/>
    <p:sldId id="564" r:id="rId19"/>
    <p:sldId id="602" r:id="rId20"/>
    <p:sldId id="581" r:id="rId21"/>
    <p:sldId id="583" r:id="rId22"/>
    <p:sldId id="257" r:id="rId23"/>
    <p:sldId id="589" r:id="rId24"/>
    <p:sldId id="550" r:id="rId25"/>
    <p:sldId id="603" r:id="rId26"/>
  </p:sldIdLst>
  <p:sldSz cx="13442950" cy="7561263"/>
  <p:notesSz cx="6797675" cy="9929813"/>
  <p:defaultTextStyle>
    <a:defPPr>
      <a:defRPr lang="ru-RU"/>
    </a:defPPr>
    <a:lvl1pPr algn="l" defTabSz="1047750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523875" indent="-66675" algn="l" defTabSz="1047750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047750" indent="-133350" algn="l" defTabSz="1047750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573213" indent="-201613" algn="l" defTabSz="1047750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097088" indent="-268288" algn="l" defTabSz="1047750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36B1D2"/>
    <a:srgbClr val="318FB0"/>
    <a:srgbClr val="254061"/>
    <a:srgbClr val="289319"/>
    <a:srgbClr val="77933C"/>
    <a:srgbClr val="537AA7"/>
    <a:srgbClr val="4956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59" autoAdjust="0"/>
    <p:restoredTop sz="81295" autoAdjust="0"/>
  </p:normalViewPr>
  <p:slideViewPr>
    <p:cSldViewPr>
      <p:cViewPr varScale="1">
        <p:scale>
          <a:sx n="79" d="100"/>
          <a:sy n="79" d="100"/>
        </p:scale>
        <p:origin x="1290" y="96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387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5581" tIns="47791" rIns="95581" bIns="47791" rtlCol="0"/>
          <a:lstStyle>
            <a:lvl1pPr algn="l" defTabSz="1096794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5581" tIns="47791" rIns="95581" bIns="47791" rtlCol="0"/>
          <a:lstStyle>
            <a:lvl1pPr algn="r" defTabSz="1096794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892CCCC2-B35A-4D76-BEB7-2AD4823FED13}" type="datetimeFigureOut">
              <a:rPr lang="ru-RU"/>
              <a:pPr>
                <a:defRPr/>
              </a:pPr>
              <a:t>07.02.2025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16700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81" tIns="47791" rIns="95581" bIns="47791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5581" tIns="47791" rIns="95581" bIns="47791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6400" cy="495300"/>
          </a:xfrm>
          <a:prstGeom prst="rect">
            <a:avLst/>
          </a:prstGeom>
        </p:spPr>
        <p:txBody>
          <a:bodyPr vert="horz" lIns="95581" tIns="47791" rIns="95581" bIns="47791" rtlCol="0" anchor="b"/>
          <a:lstStyle>
            <a:lvl1pPr algn="l" defTabSz="1096794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2925"/>
            <a:ext cx="2946400" cy="495300"/>
          </a:xfrm>
          <a:prstGeom prst="rect">
            <a:avLst/>
          </a:prstGeom>
        </p:spPr>
        <p:txBody>
          <a:bodyPr vert="horz" wrap="square" lIns="95581" tIns="47791" rIns="95581" bIns="4779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pitchFamily="34" charset="0"/>
              </a:defRPr>
            </a:lvl1pPr>
          </a:lstStyle>
          <a:p>
            <a:fld id="{0B785EE8-2B2E-4F29-BBE7-568FFE3A059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000691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047750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3875" algn="l" defTabSz="1047750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7750" algn="l" defTabSz="1047750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73213" algn="l" defTabSz="1047750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97088" algn="l" defTabSz="1047750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23185" algn="l" defTabSz="104927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47822" algn="l" defTabSz="104927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72459" algn="l" defTabSz="104927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97096" algn="l" defTabSz="104927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>
            <a:extLst>
              <a:ext uri="{FF2B5EF4-FFF2-40B4-BE49-F238E27FC236}">
                <a16:creationId xmlns:a16="http://schemas.microsoft.com/office/drawing/2014/main" id="{579BE5E8-55C0-C249-917D-9D250F4C01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>
            <a:extLst>
              <a:ext uri="{FF2B5EF4-FFF2-40B4-BE49-F238E27FC236}">
                <a16:creationId xmlns:a16="http://schemas.microsoft.com/office/drawing/2014/main" id="{976759BF-45B0-6524-1AF1-C6E289DD80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15364" name="Номер слайда 3">
            <a:extLst>
              <a:ext uri="{FF2B5EF4-FFF2-40B4-BE49-F238E27FC236}">
                <a16:creationId xmlns:a16="http://schemas.microsoft.com/office/drawing/2014/main" id="{0D003E27-C728-4376-FA93-2E894C25FB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E868D04-686F-449E-83B9-08EEC18F6CCF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>
            <a:extLst>
              <a:ext uri="{FF2B5EF4-FFF2-40B4-BE49-F238E27FC236}">
                <a16:creationId xmlns:a16="http://schemas.microsoft.com/office/drawing/2014/main" id="{687B6A93-C2F2-372D-B545-76AE562F01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>
            <a:extLst>
              <a:ext uri="{FF2B5EF4-FFF2-40B4-BE49-F238E27FC236}">
                <a16:creationId xmlns:a16="http://schemas.microsoft.com/office/drawing/2014/main" id="{F82D6576-E147-7250-7604-7E02D1526F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32772" name="Номер слайда 3">
            <a:extLst>
              <a:ext uri="{FF2B5EF4-FFF2-40B4-BE49-F238E27FC236}">
                <a16:creationId xmlns:a16="http://schemas.microsoft.com/office/drawing/2014/main" id="{006797F4-1276-327E-750E-0971023F0C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471CC1F9-D724-49AC-97FE-43E72754B0E4}" type="slidenum">
              <a:rPr lang="ru-RU" altLang="ru-RU" smtClean="0"/>
              <a:pPr/>
              <a:t>16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>
            <a:extLst>
              <a:ext uri="{FF2B5EF4-FFF2-40B4-BE49-F238E27FC236}">
                <a16:creationId xmlns:a16="http://schemas.microsoft.com/office/drawing/2014/main" id="{C4A4E8F2-5D95-5C3A-624E-A469C7548A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Заметки 2">
            <a:extLst>
              <a:ext uri="{FF2B5EF4-FFF2-40B4-BE49-F238E27FC236}">
                <a16:creationId xmlns:a16="http://schemas.microsoft.com/office/drawing/2014/main" id="{347D5ECD-E6BE-74AD-9E8D-E91E8144B2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30724" name="Номер слайда 3">
            <a:extLst>
              <a:ext uri="{FF2B5EF4-FFF2-40B4-BE49-F238E27FC236}">
                <a16:creationId xmlns:a16="http://schemas.microsoft.com/office/drawing/2014/main" id="{977B06BB-D29B-DBEE-AD6D-07B2B7FDDB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E756C58-21C0-41A7-B044-45842699DE82}" type="slidenum">
              <a:rPr lang="ru-RU" altLang="ru-RU" smtClean="0"/>
              <a:pPr/>
              <a:t>17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>
            <a:extLst>
              <a:ext uri="{FF2B5EF4-FFF2-40B4-BE49-F238E27FC236}">
                <a16:creationId xmlns:a16="http://schemas.microsoft.com/office/drawing/2014/main" id="{82968DBB-D816-3A46-8F20-B810FDE9B8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>
            <a:extLst>
              <a:ext uri="{FF2B5EF4-FFF2-40B4-BE49-F238E27FC236}">
                <a16:creationId xmlns:a16="http://schemas.microsoft.com/office/drawing/2014/main" id="{430EA85C-AABB-7F9B-9742-85E491ECA0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z="18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ГОСТ 30319.2–2015 «Газ природный. Методы расчета физических свойств. Вычисление физических свойств на основе данных о плотности при стандартных условиях и содержании азота и диоксида углерода</a:t>
            </a:r>
            <a:r>
              <a:rPr lang="ru-RU" altLang="ru-RU" sz="1800" b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.», который ограничен по применению минимальными значениями температуры измеряемого газа до 250 К (минус 23,15 °С);</a:t>
            </a:r>
            <a:endParaRPr lang="ru-RU" altLang="ru-RU" sz="1800" b="1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altLang="ru-RU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460" name="Номер слайда 3">
            <a:extLst>
              <a:ext uri="{FF2B5EF4-FFF2-40B4-BE49-F238E27FC236}">
                <a16:creationId xmlns:a16="http://schemas.microsoft.com/office/drawing/2014/main" id="{EF907CAD-82A6-B76A-2FB7-03FE69C950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6A09E98-10D6-4CFE-9C6D-30782AC6DBFB}" type="slidenum">
              <a:rPr lang="ru-RU" altLang="ru-RU" smtClean="0"/>
              <a:pPr/>
              <a:t>19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>
            <a:extLst>
              <a:ext uri="{FF2B5EF4-FFF2-40B4-BE49-F238E27FC236}">
                <a16:creationId xmlns:a16="http://schemas.microsoft.com/office/drawing/2014/main" id="{DC1E6A23-9B0D-B22A-1F42-DF66568044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>
            <a:extLst>
              <a:ext uri="{FF2B5EF4-FFF2-40B4-BE49-F238E27FC236}">
                <a16:creationId xmlns:a16="http://schemas.microsoft.com/office/drawing/2014/main" id="{F0F4263D-278A-808E-E40A-05F11063CD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ГОСТ 30319.2–2015 «Газ природный. Методы расчета физических свойств. Вычисление физических свойств на основе данных о плотности при стандартных условиях и содержании азота и диоксида углерода</a:t>
            </a:r>
            <a:r>
              <a:rPr lang="ru-RU" alt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.», который ограничен по применению минимальными значениями температуры измеряемого газа до 250 К (минус 23,15 °С);</a:t>
            </a:r>
            <a:endParaRPr lang="ru-RU" altLang="ru-RU" sz="1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altLang="ru-RU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556" name="Номер слайда 3">
            <a:extLst>
              <a:ext uri="{FF2B5EF4-FFF2-40B4-BE49-F238E27FC236}">
                <a16:creationId xmlns:a16="http://schemas.microsoft.com/office/drawing/2014/main" id="{9BFB7566-F57E-A9AA-B650-A0296A5A03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21E7205-E694-4979-AB8E-49852E41C565}" type="slidenum">
              <a:rPr lang="ru-RU" altLang="ru-RU" smtClean="0"/>
              <a:pPr/>
              <a:t>20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Заметки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>
              <a:spcBef>
                <a:spcPct val="0"/>
              </a:spcBef>
            </a:pPr>
            <a:r>
              <a:rPr lang="ru-RU" altLang="ru-RU" dirty="0"/>
              <a:t>Программный комплекс (ПК) «Расходомер ИСО» на основании протокола Федерального агентства по техническому регулированию и метрологии прошел официальное сличение и официальную метрологическую аттестацию и был рекомендован к применению.</a:t>
            </a:r>
          </a:p>
          <a:p>
            <a:pPr defTabSz="914400" eaLnBrk="1" hangingPunct="1">
              <a:spcBef>
                <a:spcPct val="0"/>
              </a:spcBef>
            </a:pPr>
            <a:endParaRPr lang="ru-RU" altLang="ru-RU" dirty="0"/>
          </a:p>
          <a:p>
            <a:pPr defTabSz="914400" eaLnBrk="1" hangingPunct="1">
              <a:spcBef>
                <a:spcPct val="0"/>
              </a:spcBef>
            </a:pPr>
            <a:r>
              <a:rPr lang="ru-RU" altLang="ru-RU" dirty="0"/>
              <a:t>ПК "Расходомер ИСО" включен в единый реестр российских программ для электронных вычислительных машин и баз данных по приказу Минкомсвязи России от 09.03.2017 №103, Приложение 1, </a:t>
            </a:r>
            <a:r>
              <a:rPr lang="ru-RU" altLang="ru-RU" dirty="0" err="1"/>
              <a:t>пп</a:t>
            </a:r>
            <a:r>
              <a:rPr lang="ru-RU" altLang="ru-RU" dirty="0"/>
              <a:t>. №130, реестровый № 3003</a:t>
            </a:r>
          </a:p>
          <a:p>
            <a:pPr defTabSz="914400" eaLnBrk="1" hangingPunct="1">
              <a:spcBef>
                <a:spcPct val="0"/>
              </a:spcBef>
            </a:pPr>
            <a:endParaRPr lang="ru-RU" altLang="ru-RU" dirty="0"/>
          </a:p>
          <a:p>
            <a:pPr defTabSz="914400" eaLnBrk="1" hangingPunct="1">
              <a:spcBef>
                <a:spcPct val="0"/>
              </a:spcBef>
            </a:pPr>
            <a:r>
              <a:rPr lang="ru-RU" altLang="ru-RU" dirty="0"/>
              <a:t>ПК «Расходомер ИСО» предназначен для осуществления метрологического контроля и надзора за измерительными комплексами расхода и объема в </a:t>
            </a:r>
            <a:r>
              <a:rPr lang="ru-RU" altLang="ru-RU" dirty="0" err="1"/>
              <a:t>соответсвии</a:t>
            </a:r>
            <a:r>
              <a:rPr lang="ru-RU" altLang="ru-RU" dirty="0"/>
              <a:t> с нормативно-правовыми актами РФ, а так же межгосударственными и национальными стандартами РФ</a:t>
            </a:r>
          </a:p>
          <a:p>
            <a:pPr defTabSz="914400" eaLnBrk="1" hangingPunct="1">
              <a:spcBef>
                <a:spcPct val="0"/>
              </a:spcBef>
            </a:pPr>
            <a:endParaRPr lang="ru-RU" altLang="ru-RU" dirty="0"/>
          </a:p>
          <a:p>
            <a:pPr defTabSz="914400" eaLnBrk="1" hangingPunct="1">
              <a:spcBef>
                <a:spcPct val="0"/>
              </a:spcBef>
            </a:pPr>
            <a:r>
              <a:rPr lang="ru-RU" altLang="ru-RU" dirty="0"/>
              <a:t>Многолетний опыт разработки позволил ПК «Расходомер ИСО» завоевать доверие пользователей, что подтверждается большой пользовательской базой.</a:t>
            </a:r>
          </a:p>
          <a:p>
            <a:pPr defTabSz="914400" eaLnBrk="1" hangingPunct="1">
              <a:spcBef>
                <a:spcPct val="0"/>
              </a:spcBef>
            </a:pPr>
            <a:endParaRPr lang="ru-RU" altLang="ru-RU" dirty="0"/>
          </a:p>
          <a:p>
            <a:pPr defTabSz="914400" eaLnBrk="1" hangingPunct="1">
              <a:spcBef>
                <a:spcPct val="0"/>
              </a:spcBef>
            </a:pPr>
            <a:endParaRPr lang="ru-RU" altLang="ru-RU" dirty="0"/>
          </a:p>
          <a:p>
            <a:pPr defTabSz="914400" eaLnBrk="1" hangingPunct="1">
              <a:spcBef>
                <a:spcPct val="0"/>
              </a:spcBef>
            </a:pPr>
            <a:endParaRPr lang="ru-RU" altLang="ru-RU" dirty="0"/>
          </a:p>
          <a:p>
            <a:pPr defTabSz="914400"/>
            <a:endParaRPr lang="ru-RU" alt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54288" indent="-2682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11488" indent="-2682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68688" indent="-2682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25888" indent="-2682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/>
            <a:fld id="{AC667770-1E09-4767-B57A-62437F4AAC5F}" type="slidenum">
              <a:rPr lang="ru-RU" altLang="ru-RU" sz="1200">
                <a:solidFill>
                  <a:srgbClr val="000000"/>
                </a:solidFill>
                <a:latin typeface="Calibri" pitchFamily="34" charset="0"/>
              </a:rPr>
              <a:pPr defTabSz="914400"/>
              <a:t>21</a:t>
            </a:fld>
            <a:endParaRPr lang="ru-RU" alt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>
            <a:extLst>
              <a:ext uri="{FF2B5EF4-FFF2-40B4-BE49-F238E27FC236}">
                <a16:creationId xmlns:a16="http://schemas.microsoft.com/office/drawing/2014/main" id="{5627E80C-8C57-A09A-DC32-2435218D64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Заметки 2">
            <a:extLst>
              <a:ext uri="{FF2B5EF4-FFF2-40B4-BE49-F238E27FC236}">
                <a16:creationId xmlns:a16="http://schemas.microsoft.com/office/drawing/2014/main" id="{1A33F983-177A-513E-00B6-5A2AA7D11C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16388" name="Номер слайда 3">
            <a:extLst>
              <a:ext uri="{FF2B5EF4-FFF2-40B4-BE49-F238E27FC236}">
                <a16:creationId xmlns:a16="http://schemas.microsoft.com/office/drawing/2014/main" id="{4F020F89-3638-7A78-33E7-DD1DC94FCA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84939E0-EB99-4105-B0AC-92E8D6AA62E3}" type="slidenum">
              <a:rPr lang="ru-RU" altLang="ru-RU" smtClean="0"/>
              <a:pPr/>
              <a:t>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785EE8-2B2E-4F29-BBE7-568FFE3A0595}" type="slidenum">
              <a:rPr lang="ru-RU" altLang="ru-RU" smtClean="0"/>
              <a:pPr/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79410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4687C-428D-8477-3931-13E4F0EC0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>
            <a:extLst>
              <a:ext uri="{FF2B5EF4-FFF2-40B4-BE49-F238E27FC236}">
                <a16:creationId xmlns:a16="http://schemas.microsoft.com/office/drawing/2014/main" id="{455BEEFD-1192-8C97-49A6-4EFE8E3C03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>
            <a:extLst>
              <a:ext uri="{FF2B5EF4-FFF2-40B4-BE49-F238E27FC236}">
                <a16:creationId xmlns:a16="http://schemas.microsoft.com/office/drawing/2014/main" id="{36347535-8FC2-0F2C-12BF-FFC56B0301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9220" name="Номер слайда 3">
            <a:extLst>
              <a:ext uri="{FF2B5EF4-FFF2-40B4-BE49-F238E27FC236}">
                <a16:creationId xmlns:a16="http://schemas.microsoft.com/office/drawing/2014/main" id="{C306D5C4-C000-DED7-2653-8A0A03A37B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271601FC-A41F-4BA5-8B83-FE508520B74D}" type="slidenum">
              <a:rPr lang="ru-RU" altLang="ru-RU" smtClean="0"/>
              <a:pPr/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049903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>
            <a:extLst>
              <a:ext uri="{FF2B5EF4-FFF2-40B4-BE49-F238E27FC236}">
                <a16:creationId xmlns:a16="http://schemas.microsoft.com/office/drawing/2014/main" id="{CC39C4C7-64A5-030F-310C-8062892DE0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>
            <a:extLst>
              <a:ext uri="{FF2B5EF4-FFF2-40B4-BE49-F238E27FC236}">
                <a16:creationId xmlns:a16="http://schemas.microsoft.com/office/drawing/2014/main" id="{FECD5EF8-3A0B-6BDF-5585-0A712AF1EC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9220" name="Номер слайда 3">
            <a:extLst>
              <a:ext uri="{FF2B5EF4-FFF2-40B4-BE49-F238E27FC236}">
                <a16:creationId xmlns:a16="http://schemas.microsoft.com/office/drawing/2014/main" id="{07732BA3-7CAB-BD4D-688E-A802761A5C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271601FC-A41F-4BA5-8B83-FE508520B74D}" type="slidenum">
              <a:rPr lang="ru-RU" altLang="ru-RU" smtClean="0"/>
              <a:pPr/>
              <a:t>6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785EE8-2B2E-4F29-BBE7-568FFE3A0595}" type="slidenum">
              <a:rPr lang="ru-RU" altLang="ru-RU" smtClean="0"/>
              <a:pPr/>
              <a:t>10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374833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>
            <a:extLst>
              <a:ext uri="{FF2B5EF4-FFF2-40B4-BE49-F238E27FC236}">
                <a16:creationId xmlns:a16="http://schemas.microsoft.com/office/drawing/2014/main" id="{CB1FBDCC-FAA2-AC64-0878-A979548E36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Заметки 2">
            <a:extLst>
              <a:ext uri="{FF2B5EF4-FFF2-40B4-BE49-F238E27FC236}">
                <a16:creationId xmlns:a16="http://schemas.microsoft.com/office/drawing/2014/main" id="{0EC0144A-D919-B219-85C8-E873B42292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12292" name="Номер слайда 3">
            <a:extLst>
              <a:ext uri="{FF2B5EF4-FFF2-40B4-BE49-F238E27FC236}">
                <a16:creationId xmlns:a16="http://schemas.microsoft.com/office/drawing/2014/main" id="{B0163454-8748-AF87-470E-37E55EF367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EEF2DF51-E18D-4E9E-9C41-97E292F41FFB}" type="slidenum">
              <a:rPr lang="ru-RU" altLang="ru-RU" smtClean="0"/>
              <a:pPr/>
              <a:t>11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>
            <a:extLst>
              <a:ext uri="{FF2B5EF4-FFF2-40B4-BE49-F238E27FC236}">
                <a16:creationId xmlns:a16="http://schemas.microsoft.com/office/drawing/2014/main" id="{B22CABBA-9FFF-9BE6-ABCA-04973FBA97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Заметки 2">
            <a:extLst>
              <a:ext uri="{FF2B5EF4-FFF2-40B4-BE49-F238E27FC236}">
                <a16:creationId xmlns:a16="http://schemas.microsoft.com/office/drawing/2014/main" id="{9A458E46-C053-AA63-8EC4-05D5578DAF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22532" name="Номер слайда 3">
            <a:extLst>
              <a:ext uri="{FF2B5EF4-FFF2-40B4-BE49-F238E27FC236}">
                <a16:creationId xmlns:a16="http://schemas.microsoft.com/office/drawing/2014/main" id="{1AC9F31A-D960-08DC-EC03-12FC65D378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604ED470-C19F-462A-8B69-E678DE6B9AE0}" type="slidenum">
              <a:rPr lang="ru-RU" altLang="ru-RU" smtClean="0"/>
              <a:pPr/>
              <a:t>13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>
            <a:extLst>
              <a:ext uri="{FF2B5EF4-FFF2-40B4-BE49-F238E27FC236}">
                <a16:creationId xmlns:a16="http://schemas.microsoft.com/office/drawing/2014/main" id="{3C65E414-82CC-8195-E43D-3D1C0AFCE1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>
            <a:extLst>
              <a:ext uri="{FF2B5EF4-FFF2-40B4-BE49-F238E27FC236}">
                <a16:creationId xmlns:a16="http://schemas.microsoft.com/office/drawing/2014/main" id="{6F693C19-C1D5-4107-8608-2FF56473C6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26628" name="Номер слайда 3">
            <a:extLst>
              <a:ext uri="{FF2B5EF4-FFF2-40B4-BE49-F238E27FC236}">
                <a16:creationId xmlns:a16="http://schemas.microsoft.com/office/drawing/2014/main" id="{4D844449-6C78-A816-CFE4-8FBB34F95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43A278D8-877F-4E61-AE84-58969DAB575A}" type="slidenum">
              <a:rPr lang="ru-RU" altLang="ru-RU" smtClean="0"/>
              <a:pPr/>
              <a:t>15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8221" y="2348896"/>
            <a:ext cx="11426508" cy="1620771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16445" y="4284719"/>
            <a:ext cx="9410065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4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9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73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986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23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479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72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97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F8042-4464-4C30-8A94-FF825BBF014F}" type="datetimeFigureOut">
              <a:rPr lang="ru-RU"/>
              <a:pPr>
                <a:defRPr/>
              </a:pPr>
              <a:t>07.02.2025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72341D-A2B0-4FF5-BCEA-A96714F2ADA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00604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20C3E-C19C-46A1-9DC3-AD3E454F9EC1}" type="datetimeFigureOut">
              <a:rPr lang="ru-RU"/>
              <a:pPr>
                <a:defRPr/>
              </a:pPr>
              <a:t>07.02.2025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ED9DE5-6AAF-4B10-A751-B2691ACB339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0829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746139" y="302802"/>
            <a:ext cx="3024664" cy="645157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72149" y="302802"/>
            <a:ext cx="8849942" cy="645157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7A3EA-AA8C-4003-8A4D-0ABB89F2B051}" type="datetimeFigureOut">
              <a:rPr lang="ru-RU"/>
              <a:pPr>
                <a:defRPr/>
              </a:pPr>
              <a:t>07.02.2025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BB04B7-565D-43BD-B627-86031ED39E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1169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2C2EEE-ED06-C86C-E5E8-B864E4E126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0369" y="1237457"/>
            <a:ext cx="10082213" cy="2632440"/>
          </a:xfrm>
        </p:spPr>
        <p:txBody>
          <a:bodyPr anchor="b"/>
          <a:lstStyle>
            <a:lvl1pPr algn="ctr">
              <a:defRPr sz="6615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ABD1406-C387-F09E-50A0-54CDE52A02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0369" y="3971414"/>
            <a:ext cx="10082213" cy="1825554"/>
          </a:xfrm>
        </p:spPr>
        <p:txBody>
          <a:bodyPr/>
          <a:lstStyle>
            <a:lvl1pPr marL="0" indent="0" algn="ctr">
              <a:buNone/>
              <a:defRPr sz="2646"/>
            </a:lvl1pPr>
            <a:lvl2pPr marL="504063" indent="0" algn="ctr">
              <a:buNone/>
              <a:defRPr sz="2205"/>
            </a:lvl2pPr>
            <a:lvl3pPr marL="1008126" indent="0" algn="ctr">
              <a:buNone/>
              <a:defRPr sz="1985"/>
            </a:lvl3pPr>
            <a:lvl4pPr marL="1512189" indent="0" algn="ctr">
              <a:buNone/>
              <a:defRPr sz="1764"/>
            </a:lvl4pPr>
            <a:lvl5pPr marL="2016252" indent="0" algn="ctr">
              <a:buNone/>
              <a:defRPr sz="1764"/>
            </a:lvl5pPr>
            <a:lvl6pPr marL="2520315" indent="0" algn="ctr">
              <a:buNone/>
              <a:defRPr sz="1764"/>
            </a:lvl6pPr>
            <a:lvl7pPr marL="3024378" indent="0" algn="ctr">
              <a:buNone/>
              <a:defRPr sz="1764"/>
            </a:lvl7pPr>
            <a:lvl8pPr marL="3528441" indent="0" algn="ctr">
              <a:buNone/>
              <a:defRPr sz="1764"/>
            </a:lvl8pPr>
            <a:lvl9pPr marL="4032504" indent="0" algn="ctr">
              <a:buNone/>
              <a:defRPr sz="1764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07A2671-C457-D7E4-1E0F-6D75A53B3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CE07-D769-4408-93B4-3B990338D28E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AD5218-92FE-7508-A5AD-02307C348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B372D0-186D-AE63-8F69-C960C1154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3B4CE-81F2-47A6-9FF2-86696B170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396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AA6D5E-641D-651D-0DBE-3E9641D52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F76E25-CB25-A7D5-0559-BAE021A044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9164DC-7965-6C0B-C913-FE3DBE667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CE07-D769-4408-93B4-3B990338D28E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59EE88-564B-8226-2AC4-C2CF7342C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A0F8059-FF6A-FE48-42A6-1B828FFC8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3B4CE-81F2-47A6-9FF2-86696B170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2642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FEE8D1-9016-C174-C959-82B2DBA5F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201" y="1885066"/>
            <a:ext cx="11594544" cy="3145275"/>
          </a:xfrm>
        </p:spPr>
        <p:txBody>
          <a:bodyPr anchor="b"/>
          <a:lstStyle>
            <a:lvl1pPr>
              <a:defRPr sz="6615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098C748-9DFD-8C80-D018-E9CD6169DB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7201" y="5060096"/>
            <a:ext cx="11594544" cy="1654026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1pPr>
            <a:lvl2pPr marL="504063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8126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3pPr>
            <a:lvl4pPr marL="151218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625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203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437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844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2504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08E043-D417-0C3B-1E50-0CB9C3EDD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CE07-D769-4408-93B4-3B990338D28E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60854B-2C6E-7D96-5F07-D999121B2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4FA99E-C8E5-3265-DD2B-56EAEE7C9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3B4CE-81F2-47A6-9FF2-86696B170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26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514923-5B69-92A5-F549-0F42CB358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B88743-68BD-DFD8-782E-9F0011BB9E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24203" y="2012836"/>
            <a:ext cx="5713254" cy="47975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0CFAAC0-0913-7FAD-A25A-40A11CE94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05493" y="2012836"/>
            <a:ext cx="5713254" cy="47975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A9A5C4E-CE8E-7921-F78C-6592E4CAB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CE07-D769-4408-93B4-3B990338D28E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E3C278-6DD7-7541-9188-6A8676490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0E321-A39E-7BF8-8511-861FF543E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3B4CE-81F2-47A6-9FF2-86696B170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958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FC7A55-C14A-FB9C-368A-F08DA23BA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954" y="402568"/>
            <a:ext cx="11594544" cy="146149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2DCD8B7-D652-38B6-5D30-2C07636819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5955" y="1853560"/>
            <a:ext cx="5686997" cy="908401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4063" indent="0">
              <a:buNone/>
              <a:defRPr sz="2205" b="1"/>
            </a:lvl2pPr>
            <a:lvl3pPr marL="1008126" indent="0">
              <a:buNone/>
              <a:defRPr sz="1985" b="1"/>
            </a:lvl3pPr>
            <a:lvl4pPr marL="1512189" indent="0">
              <a:buNone/>
              <a:defRPr sz="1764" b="1"/>
            </a:lvl4pPr>
            <a:lvl5pPr marL="2016252" indent="0">
              <a:buNone/>
              <a:defRPr sz="1764" b="1"/>
            </a:lvl5pPr>
            <a:lvl6pPr marL="2520315" indent="0">
              <a:buNone/>
              <a:defRPr sz="1764" b="1"/>
            </a:lvl6pPr>
            <a:lvl7pPr marL="3024378" indent="0">
              <a:buNone/>
              <a:defRPr sz="1764" b="1"/>
            </a:lvl7pPr>
            <a:lvl8pPr marL="3528441" indent="0">
              <a:buNone/>
              <a:defRPr sz="1764" b="1"/>
            </a:lvl8pPr>
            <a:lvl9pPr marL="4032504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6632783-0540-6631-6B9E-D4C5A29332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5955" y="2761961"/>
            <a:ext cx="5686997" cy="40624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DBF3173-AE2D-968A-7CD8-D515193F21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05493" y="1853560"/>
            <a:ext cx="5715005" cy="908401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4063" indent="0">
              <a:buNone/>
              <a:defRPr sz="2205" b="1"/>
            </a:lvl2pPr>
            <a:lvl3pPr marL="1008126" indent="0">
              <a:buNone/>
              <a:defRPr sz="1985" b="1"/>
            </a:lvl3pPr>
            <a:lvl4pPr marL="1512189" indent="0">
              <a:buNone/>
              <a:defRPr sz="1764" b="1"/>
            </a:lvl4pPr>
            <a:lvl5pPr marL="2016252" indent="0">
              <a:buNone/>
              <a:defRPr sz="1764" b="1"/>
            </a:lvl5pPr>
            <a:lvl6pPr marL="2520315" indent="0">
              <a:buNone/>
              <a:defRPr sz="1764" b="1"/>
            </a:lvl6pPr>
            <a:lvl7pPr marL="3024378" indent="0">
              <a:buNone/>
              <a:defRPr sz="1764" b="1"/>
            </a:lvl7pPr>
            <a:lvl8pPr marL="3528441" indent="0">
              <a:buNone/>
              <a:defRPr sz="1764" b="1"/>
            </a:lvl8pPr>
            <a:lvl9pPr marL="4032504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EBED69F-56E3-9BB6-3D64-E59148D128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805493" y="2761961"/>
            <a:ext cx="5715005" cy="40624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6DCB5F7-D9F3-B1F6-CB2A-C922DA431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CE07-D769-4408-93B4-3B990338D28E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2B55F4-AA0D-9143-872C-9EF9E560A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08C7151-76BE-FD37-A3D3-330DE558F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3B4CE-81F2-47A6-9FF2-86696B170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863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2B71B1-33D3-1386-EC48-A960C7635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B0EA3F0-AF80-D6D7-75DF-FD2D95FB1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CE07-D769-4408-93B4-3B990338D28E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3362991-DA2C-CE54-99D2-6CCD65D13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60BF5B0-4B14-9584-607A-F3AA7207D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3B4CE-81F2-47A6-9FF2-86696B170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232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6C1C8E5-5B02-FCE3-9306-E6CA6AF13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CE07-D769-4408-93B4-3B990338D28E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DA5573F-E24E-55E6-BBED-40610C38A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0C0842C-26F3-B94B-DF49-03BA35395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3B4CE-81F2-47A6-9FF2-86696B170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550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7241E9-EBD0-13C4-4528-6609361E5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954" y="504084"/>
            <a:ext cx="4335701" cy="1764295"/>
          </a:xfrm>
        </p:spPr>
        <p:txBody>
          <a:bodyPr anchor="b"/>
          <a:lstStyle>
            <a:lvl1pPr>
              <a:defRPr sz="3528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D97274-79B6-6275-DC54-9EFD32E57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5" y="1088682"/>
            <a:ext cx="6805493" cy="5373398"/>
          </a:xfrm>
        </p:spPr>
        <p:txBody>
          <a:bodyPr/>
          <a:lstStyle>
            <a:lvl1pPr>
              <a:defRPr sz="3528"/>
            </a:lvl1pPr>
            <a:lvl2pPr>
              <a:defRPr sz="3087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C3F716B-028D-1F50-3878-25815B3087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5954" y="2268379"/>
            <a:ext cx="4335701" cy="4202453"/>
          </a:xfrm>
        </p:spPr>
        <p:txBody>
          <a:bodyPr/>
          <a:lstStyle>
            <a:lvl1pPr marL="0" indent="0">
              <a:buNone/>
              <a:defRPr sz="1764"/>
            </a:lvl1pPr>
            <a:lvl2pPr marL="504063" indent="0">
              <a:buNone/>
              <a:defRPr sz="1544"/>
            </a:lvl2pPr>
            <a:lvl3pPr marL="1008126" indent="0">
              <a:buNone/>
              <a:defRPr sz="1323"/>
            </a:lvl3pPr>
            <a:lvl4pPr marL="1512189" indent="0">
              <a:buNone/>
              <a:defRPr sz="1103"/>
            </a:lvl4pPr>
            <a:lvl5pPr marL="2016252" indent="0">
              <a:buNone/>
              <a:defRPr sz="1103"/>
            </a:lvl5pPr>
            <a:lvl6pPr marL="2520315" indent="0">
              <a:buNone/>
              <a:defRPr sz="1103"/>
            </a:lvl6pPr>
            <a:lvl7pPr marL="3024378" indent="0">
              <a:buNone/>
              <a:defRPr sz="1103"/>
            </a:lvl7pPr>
            <a:lvl8pPr marL="3528441" indent="0">
              <a:buNone/>
              <a:defRPr sz="1103"/>
            </a:lvl8pPr>
            <a:lvl9pPr marL="4032504" indent="0">
              <a:buNone/>
              <a:defRPr sz="110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7A8BF8F-C1DC-4EF1-99BD-CB7197292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CE07-D769-4408-93B4-3B990338D28E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6CFD1E9-5671-C121-1D77-74B9D0340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82A7D7-F5B6-1E2B-C301-1CF0E6482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3B4CE-81F2-47A6-9FF2-86696B170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441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C38D6-DF6F-4A2A-8CEA-35921EA58F76}" type="datetimeFigureOut">
              <a:rPr lang="ru-RU"/>
              <a:pPr>
                <a:defRPr/>
              </a:pPr>
              <a:t>07.02.2025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91AE68-7BEE-4CFC-9459-840B4B2D8D4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781175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9B5ABA-922B-9486-3BF6-7E377E45D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954" y="504084"/>
            <a:ext cx="4335701" cy="1764295"/>
          </a:xfrm>
        </p:spPr>
        <p:txBody>
          <a:bodyPr anchor="b"/>
          <a:lstStyle>
            <a:lvl1pPr>
              <a:defRPr sz="3528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D30BAB2-393B-C27D-3393-759BC3ADE1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715005" y="1088682"/>
            <a:ext cx="6805493" cy="5373398"/>
          </a:xfrm>
        </p:spPr>
        <p:txBody>
          <a:bodyPr/>
          <a:lstStyle>
            <a:lvl1pPr marL="0" indent="0">
              <a:buNone/>
              <a:defRPr sz="3528"/>
            </a:lvl1pPr>
            <a:lvl2pPr marL="504063" indent="0">
              <a:buNone/>
              <a:defRPr sz="3087"/>
            </a:lvl2pPr>
            <a:lvl3pPr marL="1008126" indent="0">
              <a:buNone/>
              <a:defRPr sz="2646"/>
            </a:lvl3pPr>
            <a:lvl4pPr marL="1512189" indent="0">
              <a:buNone/>
              <a:defRPr sz="2205"/>
            </a:lvl4pPr>
            <a:lvl5pPr marL="2016252" indent="0">
              <a:buNone/>
              <a:defRPr sz="2205"/>
            </a:lvl5pPr>
            <a:lvl6pPr marL="2520315" indent="0">
              <a:buNone/>
              <a:defRPr sz="2205"/>
            </a:lvl6pPr>
            <a:lvl7pPr marL="3024378" indent="0">
              <a:buNone/>
              <a:defRPr sz="2205"/>
            </a:lvl7pPr>
            <a:lvl8pPr marL="3528441" indent="0">
              <a:buNone/>
              <a:defRPr sz="2205"/>
            </a:lvl8pPr>
            <a:lvl9pPr marL="4032504" indent="0">
              <a:buNone/>
              <a:defRPr sz="2205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8FBE82A-999D-1EE8-1C0F-7C33A994BF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5954" y="2268379"/>
            <a:ext cx="4335701" cy="4202453"/>
          </a:xfrm>
        </p:spPr>
        <p:txBody>
          <a:bodyPr/>
          <a:lstStyle>
            <a:lvl1pPr marL="0" indent="0">
              <a:buNone/>
              <a:defRPr sz="1764"/>
            </a:lvl1pPr>
            <a:lvl2pPr marL="504063" indent="0">
              <a:buNone/>
              <a:defRPr sz="1544"/>
            </a:lvl2pPr>
            <a:lvl3pPr marL="1008126" indent="0">
              <a:buNone/>
              <a:defRPr sz="1323"/>
            </a:lvl3pPr>
            <a:lvl4pPr marL="1512189" indent="0">
              <a:buNone/>
              <a:defRPr sz="1103"/>
            </a:lvl4pPr>
            <a:lvl5pPr marL="2016252" indent="0">
              <a:buNone/>
              <a:defRPr sz="1103"/>
            </a:lvl5pPr>
            <a:lvl6pPr marL="2520315" indent="0">
              <a:buNone/>
              <a:defRPr sz="1103"/>
            </a:lvl6pPr>
            <a:lvl7pPr marL="3024378" indent="0">
              <a:buNone/>
              <a:defRPr sz="1103"/>
            </a:lvl7pPr>
            <a:lvl8pPr marL="3528441" indent="0">
              <a:buNone/>
              <a:defRPr sz="1103"/>
            </a:lvl8pPr>
            <a:lvl9pPr marL="4032504" indent="0">
              <a:buNone/>
              <a:defRPr sz="110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F12F01-BCC1-6E9D-285C-8AA467391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CE07-D769-4408-93B4-3B990338D28E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1C0D232-232D-48F9-7D53-8900B7086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BC8CA82-A133-0E60-C38B-430B767BB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3B4CE-81F2-47A6-9FF2-86696B170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890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F391F5-308D-A5D0-8E9A-AC25347D9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7783BCE-B2B1-6290-2D23-57E80D46C8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6BEDBB-045A-B9F2-1E06-8CF076697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CE07-D769-4408-93B4-3B990338D28E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F55BF5-B0DC-F5C9-8997-C116D4AE5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C431566-91AB-B24A-E64B-58E4C5D9D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3B4CE-81F2-47A6-9FF2-86696B170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548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8274775-CD19-C4C9-1713-E8D03FFC0A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20111" y="402567"/>
            <a:ext cx="2898636" cy="64078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B1046A-814B-BAE6-FF51-27816027E6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24203" y="402567"/>
            <a:ext cx="8527871" cy="640782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E72E7-17D1-396F-CE38-EF2BE48C3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CE07-D769-4408-93B4-3B990338D28E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883862-A064-D826-9097-25465CBDC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1E64C5-8C1C-FF80-167D-175762435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3B4CE-81F2-47A6-9FF2-86696B170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632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1900" y="4858815"/>
            <a:ext cx="11426508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1900" y="3204786"/>
            <a:ext cx="11426508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465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931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739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986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232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479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725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972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44467-1D01-487A-AA0C-073B3FC48620}" type="datetimeFigureOut">
              <a:rPr lang="ru-RU"/>
              <a:pPr>
                <a:defRPr/>
              </a:pPr>
              <a:t>07.02.2025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2C4B0F-7B2F-49B1-9ED3-4540F24BA84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9853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72148" y="1764295"/>
            <a:ext cx="5937303" cy="499008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833499" y="1764295"/>
            <a:ext cx="5937303" cy="499008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60B38-D436-48A0-84F6-D0E5646BBA05}" type="datetimeFigureOut">
              <a:rPr lang="ru-RU"/>
              <a:pPr>
                <a:defRPr/>
              </a:pPr>
              <a:t>07.02.2025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B35551-B342-42CB-B71B-7456B92A31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662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2148" y="1692535"/>
            <a:ext cx="5939637" cy="705367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4656" indent="0">
              <a:buNone/>
              <a:defRPr sz="2300" b="1"/>
            </a:lvl2pPr>
            <a:lvl3pPr marL="1049312" indent="0">
              <a:buNone/>
              <a:defRPr sz="2100" b="1"/>
            </a:lvl3pPr>
            <a:lvl4pPr marL="1573968" indent="0">
              <a:buNone/>
              <a:defRPr sz="1800" b="1"/>
            </a:lvl4pPr>
            <a:lvl5pPr marL="2098624" indent="0">
              <a:buNone/>
              <a:defRPr sz="1800" b="1"/>
            </a:lvl5pPr>
            <a:lvl6pPr marL="2623280" indent="0">
              <a:buNone/>
              <a:defRPr sz="1800" b="1"/>
            </a:lvl6pPr>
            <a:lvl7pPr marL="3147935" indent="0">
              <a:buNone/>
              <a:defRPr sz="1800" b="1"/>
            </a:lvl7pPr>
            <a:lvl8pPr marL="3672591" indent="0">
              <a:buNone/>
              <a:defRPr sz="1800" b="1"/>
            </a:lvl8pPr>
            <a:lvl9pPr marL="4197248" indent="0">
              <a:buNone/>
              <a:defRPr sz="1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72148" y="2397901"/>
            <a:ext cx="5939637" cy="435647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828834" y="1692535"/>
            <a:ext cx="5941971" cy="705367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4656" indent="0">
              <a:buNone/>
              <a:defRPr sz="2300" b="1"/>
            </a:lvl2pPr>
            <a:lvl3pPr marL="1049312" indent="0">
              <a:buNone/>
              <a:defRPr sz="2100" b="1"/>
            </a:lvl3pPr>
            <a:lvl4pPr marL="1573968" indent="0">
              <a:buNone/>
              <a:defRPr sz="1800" b="1"/>
            </a:lvl4pPr>
            <a:lvl5pPr marL="2098624" indent="0">
              <a:buNone/>
              <a:defRPr sz="1800" b="1"/>
            </a:lvl5pPr>
            <a:lvl6pPr marL="2623280" indent="0">
              <a:buNone/>
              <a:defRPr sz="1800" b="1"/>
            </a:lvl6pPr>
            <a:lvl7pPr marL="3147935" indent="0">
              <a:buNone/>
              <a:defRPr sz="1800" b="1"/>
            </a:lvl7pPr>
            <a:lvl8pPr marL="3672591" indent="0">
              <a:buNone/>
              <a:defRPr sz="1800" b="1"/>
            </a:lvl8pPr>
            <a:lvl9pPr marL="4197248" indent="0">
              <a:buNone/>
              <a:defRPr sz="1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828834" y="2397901"/>
            <a:ext cx="5941971" cy="435647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FA826-C385-4FC6-92FE-9766B12A3CB0}" type="datetimeFigureOut">
              <a:rPr lang="ru-RU"/>
              <a:pPr>
                <a:defRPr/>
              </a:pPr>
              <a:t>07.02.2025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DC298E-FBCC-4C82-B930-096D9C412D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9358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E0144-B723-4FFB-9517-FDA8C9CEC509}" type="datetimeFigureOut">
              <a:rPr lang="ru-RU"/>
              <a:pPr>
                <a:defRPr/>
              </a:pPr>
              <a:t>07.02.2025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C2E612-D107-4505-9B58-8E15F102AA0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12383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E393E-EC56-4715-A09A-13F3F365C81D}" type="datetimeFigureOut">
              <a:rPr lang="ru-RU"/>
              <a:pPr>
                <a:defRPr/>
              </a:pPr>
              <a:t>07.02.2025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484097-B662-48EB-A579-A67F2714BC2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9392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2148" y="301050"/>
            <a:ext cx="4422638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55822" y="301051"/>
            <a:ext cx="7514983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2148" y="1582265"/>
            <a:ext cx="4422638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4656" indent="0">
              <a:buNone/>
              <a:defRPr sz="1400"/>
            </a:lvl2pPr>
            <a:lvl3pPr marL="1049312" indent="0">
              <a:buNone/>
              <a:defRPr sz="1100"/>
            </a:lvl3pPr>
            <a:lvl4pPr marL="1573968" indent="0">
              <a:buNone/>
              <a:defRPr sz="1000"/>
            </a:lvl4pPr>
            <a:lvl5pPr marL="2098624" indent="0">
              <a:buNone/>
              <a:defRPr sz="1000"/>
            </a:lvl5pPr>
            <a:lvl6pPr marL="2623280" indent="0">
              <a:buNone/>
              <a:defRPr sz="1000"/>
            </a:lvl6pPr>
            <a:lvl7pPr marL="3147935" indent="0">
              <a:buNone/>
              <a:defRPr sz="1000"/>
            </a:lvl7pPr>
            <a:lvl8pPr marL="3672591" indent="0">
              <a:buNone/>
              <a:defRPr sz="1000"/>
            </a:lvl8pPr>
            <a:lvl9pPr marL="4197248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594B2-08D4-4535-846D-151D85C1C962}" type="datetimeFigureOut">
              <a:rPr lang="ru-RU"/>
              <a:pPr>
                <a:defRPr/>
              </a:pPr>
              <a:t>07.02.2025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0921DE-CB23-4456-B818-3ED30B90AB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12592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4912" y="5292887"/>
            <a:ext cx="806577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634912" y="675613"/>
            <a:ext cx="806577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4656" indent="0">
              <a:buNone/>
              <a:defRPr sz="3200"/>
            </a:lvl2pPr>
            <a:lvl3pPr marL="1049312" indent="0">
              <a:buNone/>
              <a:defRPr sz="2800"/>
            </a:lvl3pPr>
            <a:lvl4pPr marL="1573968" indent="0">
              <a:buNone/>
              <a:defRPr sz="2300"/>
            </a:lvl4pPr>
            <a:lvl5pPr marL="2098624" indent="0">
              <a:buNone/>
              <a:defRPr sz="2300"/>
            </a:lvl5pPr>
            <a:lvl6pPr marL="2623280" indent="0">
              <a:buNone/>
              <a:defRPr sz="2300"/>
            </a:lvl6pPr>
            <a:lvl7pPr marL="3147935" indent="0">
              <a:buNone/>
              <a:defRPr sz="2300"/>
            </a:lvl7pPr>
            <a:lvl8pPr marL="3672591" indent="0">
              <a:buNone/>
              <a:defRPr sz="2300"/>
            </a:lvl8pPr>
            <a:lvl9pPr marL="4197248" indent="0">
              <a:buNone/>
              <a:defRPr sz="23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634912" y="5917739"/>
            <a:ext cx="806577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4656" indent="0">
              <a:buNone/>
              <a:defRPr sz="1400"/>
            </a:lvl2pPr>
            <a:lvl3pPr marL="1049312" indent="0">
              <a:buNone/>
              <a:defRPr sz="1100"/>
            </a:lvl3pPr>
            <a:lvl4pPr marL="1573968" indent="0">
              <a:buNone/>
              <a:defRPr sz="1000"/>
            </a:lvl4pPr>
            <a:lvl5pPr marL="2098624" indent="0">
              <a:buNone/>
              <a:defRPr sz="1000"/>
            </a:lvl5pPr>
            <a:lvl6pPr marL="2623280" indent="0">
              <a:buNone/>
              <a:defRPr sz="1000"/>
            </a:lvl6pPr>
            <a:lvl7pPr marL="3147935" indent="0">
              <a:buNone/>
              <a:defRPr sz="1000"/>
            </a:lvl7pPr>
            <a:lvl8pPr marL="3672591" indent="0">
              <a:buNone/>
              <a:defRPr sz="1000"/>
            </a:lvl8pPr>
            <a:lvl9pPr marL="4197248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E30C7-F0D5-49FD-A896-0D9F25219EF4}" type="datetimeFigureOut">
              <a:rPr lang="ru-RU"/>
              <a:pPr>
                <a:defRPr/>
              </a:pPr>
              <a:t>07.02.2025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F2AF4-B225-4ED1-879E-857E14FE8E6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3462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71513" y="303213"/>
            <a:ext cx="12099925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927" tIns="52464" rIns="104927" bIns="5246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71513" y="1763713"/>
            <a:ext cx="12099925" cy="49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927" tIns="52464" rIns="104927" bIns="524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71513" y="7008813"/>
            <a:ext cx="3138487" cy="401637"/>
          </a:xfrm>
          <a:prstGeom prst="rect">
            <a:avLst/>
          </a:prstGeom>
        </p:spPr>
        <p:txBody>
          <a:bodyPr vert="horz" lIns="104927" tIns="52464" rIns="104927" bIns="52464" rtlCol="0" anchor="ctr"/>
          <a:lstStyle>
            <a:lvl1pPr algn="l" defTabSz="1049312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575FBA3-CB6F-4DCC-A6F1-CA13FFD2274E}" type="datetimeFigureOut">
              <a:rPr lang="ru-RU"/>
              <a:pPr>
                <a:defRPr/>
              </a:pPr>
              <a:t>07.02.2025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594225" y="7008813"/>
            <a:ext cx="4254500" cy="401637"/>
          </a:xfrm>
          <a:prstGeom prst="rect">
            <a:avLst/>
          </a:prstGeom>
        </p:spPr>
        <p:txBody>
          <a:bodyPr vert="horz" lIns="104927" tIns="52464" rIns="104927" bIns="52464" rtlCol="0" anchor="ctr"/>
          <a:lstStyle>
            <a:lvl1pPr algn="ctr" defTabSz="1049312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632950" y="7008813"/>
            <a:ext cx="3138488" cy="401637"/>
          </a:xfrm>
          <a:prstGeom prst="rect">
            <a:avLst/>
          </a:prstGeom>
        </p:spPr>
        <p:txBody>
          <a:bodyPr vert="horz" wrap="square" lIns="104927" tIns="52464" rIns="104927" bIns="52464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F23816C1-F94E-4E4A-9BB3-02AC695954F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txStyles>
    <p:titleStyle>
      <a:lvl1pPr algn="ctr" defTabSz="1047750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047750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defTabSz="1047750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defTabSz="1047750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defTabSz="1047750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457216" algn="ctr" defTabSz="1047788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914433" algn="ctr" defTabSz="1047788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371649" algn="ctr" defTabSz="1047788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1828866" algn="ctr" defTabSz="1047788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92113" indent="-392113" algn="l" defTabSz="10477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52488" indent="-327025" algn="l" defTabSz="10477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11275" indent="-261938" algn="l" defTabSz="10477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35150" indent="-261938" algn="l" defTabSz="10477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60613" indent="-261938" algn="l" defTabSz="104775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85608" indent="-262328" algn="l" defTabSz="104931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10264" indent="-262328" algn="l" defTabSz="104931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34920" indent="-262328" algn="l" defTabSz="104931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59576" indent="-262328" algn="l" defTabSz="104931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931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4656" algn="l" defTabSz="104931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9312" algn="l" defTabSz="104931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73968" algn="l" defTabSz="104931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98624" algn="l" defTabSz="104931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23280" algn="l" defTabSz="104931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7935" algn="l" defTabSz="104931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72591" algn="l" defTabSz="104931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97248" algn="l" defTabSz="104931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C9615F-43D4-5E1F-4144-C9B5D0702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203" y="402568"/>
            <a:ext cx="11594544" cy="1461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D503C2B-823B-7484-B870-294B26F41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4203" y="2012836"/>
            <a:ext cx="11594544" cy="4797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B6B68E-B264-2995-C328-1EFF2F171C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4203" y="7008171"/>
            <a:ext cx="3024664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4CE07-D769-4408-93B4-3B990338D28E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C3D87C-A247-8E63-796D-707129A32C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452977" y="7008171"/>
            <a:ext cx="4536996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D59BDF-7427-960E-2C46-9BECD9D6AC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94083" y="7008171"/>
            <a:ext cx="3024664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3B4CE-81F2-47A6-9FF2-86696B170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33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</p:sldLayoutIdLst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xStyles>
    <p:titleStyle>
      <a:lvl1pPr algn="l" defTabSz="1008126" rtl="0" eaLnBrk="1" latinLnBrk="0" hangingPunct="1">
        <a:lnSpc>
          <a:spcPct val="90000"/>
        </a:lnSpc>
        <a:spcBef>
          <a:spcPct val="0"/>
        </a:spcBef>
        <a:buNone/>
        <a:defRPr sz="48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32" indent="-252032" algn="l" defTabSz="1008126" rtl="0" eaLnBrk="1" latinLnBrk="0" hangingPunct="1">
        <a:lnSpc>
          <a:spcPct val="90000"/>
        </a:lnSpc>
        <a:spcBef>
          <a:spcPts val="1103"/>
        </a:spcBef>
        <a:buFont typeface="Arial" panose="020B0604020202020204" pitchFamily="34" charset="0"/>
        <a:buChar char="•"/>
        <a:defRPr sz="3087" kern="1200">
          <a:solidFill>
            <a:schemeClr val="tx1"/>
          </a:solidFill>
          <a:latin typeface="+mn-lt"/>
          <a:ea typeface="+mn-ea"/>
          <a:cs typeface="+mn-cs"/>
        </a:defRPr>
      </a:lvl1pPr>
      <a:lvl2pPr marL="756095" indent="-252032" algn="l" defTabSz="100812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60158" indent="-252032" algn="l" defTabSz="100812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4221" indent="-252032" algn="l" defTabSz="100812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268284" indent="-252032" algn="l" defTabSz="100812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772347" indent="-252032" algn="l" defTabSz="100812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276410" indent="-252032" algn="l" defTabSz="100812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780473" indent="-252032" algn="l" defTabSz="100812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284536" indent="-252032" algn="l" defTabSz="100812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063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126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189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252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378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441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504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845098"/>
            <a:ext cx="13442950" cy="71437"/>
          </a:xfrm>
          <a:prstGeom prst="rect">
            <a:avLst/>
          </a:prstGeom>
          <a:gradFill>
            <a:gsLst>
              <a:gs pos="100000">
                <a:schemeClr val="accent5">
                  <a:lumMod val="20000"/>
                  <a:lumOff val="80000"/>
                </a:schemeClr>
              </a:gs>
              <a:gs pos="20000">
                <a:srgbClr val="318FB0"/>
              </a:gs>
              <a:gs pos="0">
                <a:schemeClr val="accent5">
                  <a:lumMod val="20000"/>
                  <a:lumOff val="80000"/>
                </a:schemeClr>
              </a:gs>
              <a:gs pos="80000">
                <a:srgbClr val="318FB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267" name="Подзаголовок 2"/>
          <p:cNvSpPr txBox="1">
            <a:spLocks noChangeArrowheads="1"/>
          </p:cNvSpPr>
          <p:nvPr/>
        </p:nvSpPr>
        <p:spPr bwMode="auto">
          <a:xfrm>
            <a:off x="3625131" y="5620568"/>
            <a:ext cx="8639175" cy="9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700">
                <a:solidFill>
                  <a:schemeClr val="tx1"/>
                </a:solidFill>
                <a:latin typeface="Calibri" pitchFamily="34" charset="0"/>
              </a:defRPr>
            </a:lvl1pPr>
            <a:lvl2pPr marL="457200" indent="-327025">
              <a:spcBef>
                <a:spcPct val="20000"/>
              </a:spcBef>
              <a:buFont typeface="Arial" charset="0"/>
              <a:buChar char="–"/>
              <a:defRPr sz="3200">
                <a:solidFill>
                  <a:schemeClr val="tx1"/>
                </a:solidFill>
                <a:latin typeface="Calibri" pitchFamily="34" charset="0"/>
              </a:defRPr>
            </a:lvl2pPr>
            <a:lvl3pPr marL="914400" indent="-261938">
              <a:spcBef>
                <a:spcPct val="20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3pPr>
            <a:lvl4pPr marL="1371600" indent="-261938">
              <a:spcBef>
                <a:spcPct val="20000"/>
              </a:spcBef>
              <a:buFont typeface="Arial" charset="0"/>
              <a:buChar char="–"/>
              <a:defRPr sz="2300">
                <a:solidFill>
                  <a:schemeClr val="tx1"/>
                </a:solidFill>
                <a:latin typeface="Calibri" pitchFamily="34" charset="0"/>
              </a:defRPr>
            </a:lvl4pPr>
            <a:lvl5pPr marL="1828800" indent="-261938">
              <a:spcBef>
                <a:spcPct val="20000"/>
              </a:spcBef>
              <a:buFont typeface="Arial" charset="0"/>
              <a:buChar char="»"/>
              <a:defRPr sz="2300">
                <a:solidFill>
                  <a:schemeClr val="tx1"/>
                </a:solidFill>
                <a:latin typeface="Calibri" pitchFamily="34" charset="0"/>
              </a:defRPr>
            </a:lvl5pPr>
            <a:lvl6pPr indent="-2619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>
                <a:solidFill>
                  <a:schemeClr val="tx1"/>
                </a:solidFill>
                <a:latin typeface="Calibri" pitchFamily="34" charset="0"/>
              </a:defRPr>
            </a:lvl6pPr>
            <a:lvl7pPr indent="-2619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>
                <a:solidFill>
                  <a:schemeClr val="tx1"/>
                </a:solidFill>
                <a:latin typeface="Calibri" pitchFamily="34" charset="0"/>
              </a:defRPr>
            </a:lvl7pPr>
            <a:lvl8pPr indent="-2619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>
                <a:solidFill>
                  <a:schemeClr val="tx1"/>
                </a:solidFill>
                <a:latin typeface="Calibri" pitchFamily="34" charset="0"/>
              </a:defRPr>
            </a:lvl8pPr>
            <a:lvl9pPr indent="-2619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defTabSz="914400" eaLnBrk="1" hangingPunct="1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r>
              <a:rPr lang="ru-RU" altLang="ru-RU" sz="2400" b="1" dirty="0">
                <a:latin typeface="Arial" charset="0"/>
              </a:rPr>
              <a:t>Яценко Игорь Александрович</a:t>
            </a:r>
          </a:p>
          <a:p>
            <a:pPr algn="r" defTabSz="914400" eaLnBrk="1" hangingPunct="1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r>
              <a:rPr lang="ru-RU" altLang="ru-RU" sz="2400" b="1" dirty="0">
                <a:latin typeface="Arial" charset="0"/>
              </a:rPr>
              <a:t>ООО ЦМ «СТП», г. Казань</a:t>
            </a:r>
          </a:p>
        </p:txBody>
      </p:sp>
      <p:sp>
        <p:nvSpPr>
          <p:cNvPr id="11268" name="Заголовок 1"/>
          <p:cNvSpPr txBox="1">
            <a:spLocks/>
          </p:cNvSpPr>
          <p:nvPr/>
        </p:nvSpPr>
        <p:spPr bwMode="auto">
          <a:xfrm>
            <a:off x="0" y="2783303"/>
            <a:ext cx="13442949" cy="2435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927" tIns="52464" rIns="104927" bIns="52464" anchor="ctr"/>
          <a:lstStyle>
            <a:lvl1pPr>
              <a:spcBef>
                <a:spcPct val="20000"/>
              </a:spcBef>
              <a:buFont typeface="Arial" charset="0"/>
              <a:buChar char="•"/>
              <a:defRPr sz="3700">
                <a:solidFill>
                  <a:schemeClr val="tx1"/>
                </a:solidFill>
                <a:latin typeface="Calibri" pitchFamily="34" charset="0"/>
              </a:defRPr>
            </a:lvl1pPr>
            <a:lvl2pPr marL="852488" indent="-327025">
              <a:spcBef>
                <a:spcPct val="20000"/>
              </a:spcBef>
              <a:buFont typeface="Arial" charset="0"/>
              <a:buChar char="–"/>
              <a:defRPr sz="3200">
                <a:solidFill>
                  <a:schemeClr val="tx1"/>
                </a:solidFill>
                <a:latin typeface="Calibri" pitchFamily="34" charset="0"/>
              </a:defRPr>
            </a:lvl2pPr>
            <a:lvl3pPr marL="1311275" indent="-261938">
              <a:spcBef>
                <a:spcPct val="20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3pPr>
            <a:lvl4pPr marL="1835150" indent="-261938">
              <a:spcBef>
                <a:spcPct val="20000"/>
              </a:spcBef>
              <a:buFont typeface="Arial" charset="0"/>
              <a:buChar char="–"/>
              <a:defRPr sz="2300">
                <a:solidFill>
                  <a:schemeClr val="tx1"/>
                </a:solidFill>
                <a:latin typeface="Calibri" pitchFamily="34" charset="0"/>
              </a:defRPr>
            </a:lvl4pPr>
            <a:lvl5pPr marL="2360613" indent="-261938">
              <a:spcBef>
                <a:spcPct val="20000"/>
              </a:spcBef>
              <a:buFont typeface="Arial" charset="0"/>
              <a:buChar char="»"/>
              <a:defRPr sz="2300">
                <a:solidFill>
                  <a:schemeClr val="tx1"/>
                </a:solidFill>
                <a:latin typeface="Calibri" pitchFamily="34" charset="0"/>
              </a:defRPr>
            </a:lvl5pPr>
            <a:lvl6pPr marL="2817813" indent="-261938" defTabSz="104775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>
                <a:solidFill>
                  <a:schemeClr val="tx1"/>
                </a:solidFill>
                <a:latin typeface="Calibri" pitchFamily="34" charset="0"/>
              </a:defRPr>
            </a:lvl6pPr>
            <a:lvl7pPr marL="3275013" indent="-261938" defTabSz="104775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>
                <a:solidFill>
                  <a:schemeClr val="tx1"/>
                </a:solidFill>
                <a:latin typeface="Calibri" pitchFamily="34" charset="0"/>
              </a:defRPr>
            </a:lvl7pPr>
            <a:lvl8pPr marL="3732213" indent="-261938" defTabSz="104775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>
                <a:solidFill>
                  <a:schemeClr val="tx1"/>
                </a:solidFill>
                <a:latin typeface="Calibri" pitchFamily="34" charset="0"/>
              </a:defRPr>
            </a:lvl8pPr>
            <a:lvl9pPr marL="4189413" indent="-261938" defTabSz="104775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3200" b="1" dirty="0">
                <a:solidFill>
                  <a:srgbClr val="002060"/>
                </a:solidFill>
                <a:latin typeface="Arial" charset="0"/>
              </a:rPr>
              <a:t>Пересмотр и разработка стандартов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3200" b="1" dirty="0">
                <a:solidFill>
                  <a:srgbClr val="002060"/>
                </a:solidFill>
                <a:latin typeface="Arial" charset="0"/>
              </a:rPr>
              <a:t>в области измерений расхода и объема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3200" b="1" dirty="0">
                <a:solidFill>
                  <a:srgbClr val="002060"/>
                </a:solidFill>
                <a:latin typeface="Arial" charset="0"/>
              </a:rPr>
              <a:t> различных газов и жидкостей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10BE66-6F86-FBE6-6AAB-4BD021089162}"/>
              </a:ext>
            </a:extLst>
          </p:cNvPr>
          <p:cNvSpPr txBox="1">
            <a:spLocks/>
          </p:cNvSpPr>
          <p:nvPr/>
        </p:nvSpPr>
        <p:spPr bwMode="auto">
          <a:xfrm>
            <a:off x="0" y="1109017"/>
            <a:ext cx="13442950" cy="1485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927" tIns="52464" rIns="104927" bIns="52464" anchor="ctr"/>
          <a:lstStyle>
            <a:defPPr>
              <a:defRPr lang="ru-RU"/>
            </a:defPPr>
            <a:lvl1pPr algn="ctr">
              <a:buFontTx/>
              <a:buNone/>
              <a:defRPr sz="4000" b="1">
                <a:solidFill>
                  <a:srgbClr val="002060"/>
                </a:solidFill>
              </a:defRPr>
            </a:lvl1pPr>
            <a:lvl2pPr marL="852488" indent="-327025">
              <a:spcBef>
                <a:spcPct val="20000"/>
              </a:spcBef>
              <a:buFont typeface="Arial" charset="0"/>
              <a:buChar char="–"/>
              <a:defRPr sz="3200">
                <a:latin typeface="Calibri" pitchFamily="34" charset="0"/>
              </a:defRPr>
            </a:lvl2pPr>
            <a:lvl3pPr marL="1311275" indent="-261938">
              <a:spcBef>
                <a:spcPct val="20000"/>
              </a:spcBef>
              <a:buFont typeface="Arial" charset="0"/>
              <a:buChar char="•"/>
              <a:defRPr sz="2800">
                <a:latin typeface="Calibri" pitchFamily="34" charset="0"/>
              </a:defRPr>
            </a:lvl3pPr>
            <a:lvl4pPr marL="1835150" indent="-261938">
              <a:spcBef>
                <a:spcPct val="20000"/>
              </a:spcBef>
              <a:buFont typeface="Arial" charset="0"/>
              <a:buChar char="–"/>
              <a:defRPr sz="2300">
                <a:latin typeface="Calibri" pitchFamily="34" charset="0"/>
              </a:defRPr>
            </a:lvl4pPr>
            <a:lvl5pPr marL="2360613" indent="-261938">
              <a:spcBef>
                <a:spcPct val="20000"/>
              </a:spcBef>
              <a:buFont typeface="Arial" charset="0"/>
              <a:buChar char="»"/>
              <a:defRPr sz="2300">
                <a:latin typeface="Calibri" pitchFamily="34" charset="0"/>
              </a:defRPr>
            </a:lvl5pPr>
            <a:lvl6pPr marL="2817813" indent="-261938" defTabSz="104775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>
                <a:latin typeface="Calibri" pitchFamily="34" charset="0"/>
              </a:defRPr>
            </a:lvl6pPr>
            <a:lvl7pPr marL="3275013" indent="-261938" defTabSz="104775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>
                <a:latin typeface="Calibri" pitchFamily="34" charset="0"/>
              </a:defRPr>
            </a:lvl7pPr>
            <a:lvl8pPr marL="3732213" indent="-261938" defTabSz="104775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>
                <a:latin typeface="Calibri" pitchFamily="34" charset="0"/>
              </a:defRPr>
            </a:lvl8pPr>
            <a:lvl9pPr marL="4189413" indent="-261938" defTabSz="104775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>
                <a:latin typeface="Calibri" pitchFamily="34" charset="0"/>
              </a:defRPr>
            </a:lvl9pPr>
          </a:lstStyle>
          <a:p>
            <a:r>
              <a:rPr lang="ru-RU" dirty="0"/>
              <a:t>Актуализация метрологического обеспечения для измерения газовых сред</a:t>
            </a:r>
            <a:endParaRPr lang="ru-RU" alt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6166EE3-5DB1-0B64-CFA1-9D0FAD8236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82115" y="6588943"/>
            <a:ext cx="846792" cy="84679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Прямоугольник 3"/>
          <p:cNvSpPr>
            <a:spLocks noChangeArrowheads="1"/>
          </p:cNvSpPr>
          <p:nvPr/>
        </p:nvSpPr>
        <p:spPr bwMode="auto">
          <a:xfrm>
            <a:off x="457200" y="1189038"/>
            <a:ext cx="12817475" cy="596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ru-RU" altLang="ru-RU" sz="2400" dirty="0">
                <a:solidFill>
                  <a:srgbClr val="000000"/>
                </a:solidFill>
              </a:rPr>
              <a:t>Упорядочивание выбора класса, категории и функций СИКГ</a:t>
            </a:r>
            <a:r>
              <a:rPr lang="en-US" altLang="ru-RU" sz="2400" dirty="0">
                <a:solidFill>
                  <a:srgbClr val="000000"/>
                </a:solidFill>
              </a:rPr>
              <a:t> </a:t>
            </a:r>
            <a:r>
              <a:rPr lang="ru-RU" altLang="ru-RU" sz="2400" dirty="0">
                <a:solidFill>
                  <a:srgbClr val="000000"/>
                </a:solidFill>
              </a:rPr>
              <a:t>в соответствии с обязательными метрологическими требованиями ПП РФ от 16.11.2020 № 1847</a:t>
            </a: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ru-RU" altLang="ru-RU" sz="2400" dirty="0"/>
              <a:t>Необходимость изменения порядка проведения метрологической экспертизы документации СИКГ при проектировании, разработке и изготовлении </a:t>
            </a:r>
            <a:r>
              <a:rPr lang="ru-RU" altLang="ru-RU" sz="2400" i="1" dirty="0"/>
              <a:t>(предлагается ТЗ заменить на ТТ)</a:t>
            </a: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ru-RU" altLang="ru-RU" sz="2400" dirty="0">
                <a:solidFill>
                  <a:srgbClr val="000000"/>
                </a:solidFill>
              </a:rPr>
              <a:t>Введение в действие новых методик расчета физико-химических свойств газообразных углеводородов в расширенных диапазонах изменения температуры и абсолютного давления (ГОСТ 30319.2(3)-2015, ГСССД МР 273-2018 и др.)</a:t>
            </a: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ru-RU" altLang="ru-RU" sz="2400" dirty="0">
                <a:solidFill>
                  <a:srgbClr val="000000"/>
                </a:solidFill>
              </a:rPr>
              <a:t>Необходимость оптимизации требований стандарта в части обеспечения однофазного газообразного состояния нефтяного газа в зависимости от степени его подготовки</a:t>
            </a: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ru-RU" altLang="ru-RU" sz="2400" dirty="0">
                <a:solidFill>
                  <a:srgbClr val="000000"/>
                </a:solidFill>
              </a:rPr>
              <a:t>Порядок реализации с помощью СИКГ аттестованных методик измерений объема газа, в том числе в ранге национальных и межгосударственных стандартов</a:t>
            </a:r>
            <a:endParaRPr lang="ru-RU" altLang="ru-RU" sz="2400" dirty="0"/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ru-RU" altLang="ru-RU" sz="2400" dirty="0"/>
              <a:t>Изменения затронут текст объемом более 20 % от текста действующего стандарта</a:t>
            </a:r>
            <a:endParaRPr lang="ru-RU" altLang="ru-RU" sz="2400" i="1" dirty="0"/>
          </a:p>
        </p:txBody>
      </p:sp>
      <p:pic>
        <p:nvPicPr>
          <p:cNvPr id="41987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" y="1260475"/>
            <a:ext cx="292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0" y="1141413"/>
            <a:ext cx="13442951" cy="69850"/>
          </a:xfrm>
          <a:prstGeom prst="rect">
            <a:avLst/>
          </a:prstGeom>
          <a:gradFill>
            <a:gsLst>
              <a:gs pos="100000">
                <a:schemeClr val="accent5">
                  <a:lumMod val="20000"/>
                  <a:lumOff val="80000"/>
                </a:schemeClr>
              </a:gs>
              <a:gs pos="20000">
                <a:srgbClr val="318FB0"/>
              </a:gs>
              <a:gs pos="0">
                <a:schemeClr val="accent5">
                  <a:lumMod val="20000"/>
                  <a:lumOff val="80000"/>
                </a:schemeClr>
              </a:gs>
              <a:gs pos="80000">
                <a:srgbClr val="318FB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1990" name="Прямоугольник 6"/>
          <p:cNvSpPr>
            <a:spLocks noChangeArrowheads="1"/>
          </p:cNvSpPr>
          <p:nvPr/>
        </p:nvSpPr>
        <p:spPr bwMode="auto">
          <a:xfrm>
            <a:off x="30163" y="316111"/>
            <a:ext cx="13392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002060"/>
                </a:solidFill>
              </a:rPr>
              <a:t>Редакция ГОСТ Р 8.733-20..</a:t>
            </a:r>
          </a:p>
        </p:txBody>
      </p:sp>
      <p:pic>
        <p:nvPicPr>
          <p:cNvPr id="41991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" y="2197100"/>
            <a:ext cx="292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2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" y="3566889"/>
            <a:ext cx="292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3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" y="4862513"/>
            <a:ext cx="292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4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" y="5799138"/>
            <a:ext cx="292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5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" y="6735763"/>
            <a:ext cx="292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77575D4-712A-7DE7-5B72-C991EA52D2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70147" y="6898219"/>
            <a:ext cx="577463" cy="57746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8ABF00B-6039-2FD9-477F-081BC216F492}"/>
              </a:ext>
            </a:extLst>
          </p:cNvPr>
          <p:cNvSpPr/>
          <p:nvPr/>
        </p:nvSpPr>
        <p:spPr>
          <a:xfrm>
            <a:off x="0" y="1141413"/>
            <a:ext cx="13442951" cy="69850"/>
          </a:xfrm>
          <a:prstGeom prst="rect">
            <a:avLst/>
          </a:prstGeom>
          <a:gradFill>
            <a:gsLst>
              <a:gs pos="100000">
                <a:schemeClr val="accent5">
                  <a:lumMod val="20000"/>
                  <a:lumOff val="80000"/>
                </a:schemeClr>
              </a:gs>
              <a:gs pos="20000">
                <a:srgbClr val="318FB0"/>
              </a:gs>
              <a:gs pos="0">
                <a:schemeClr val="accent5">
                  <a:lumMod val="20000"/>
                  <a:lumOff val="80000"/>
                </a:schemeClr>
              </a:gs>
              <a:gs pos="80000">
                <a:srgbClr val="318FB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1267" name="Прямоугольник 6">
            <a:extLst>
              <a:ext uri="{FF2B5EF4-FFF2-40B4-BE49-F238E27FC236}">
                <a16:creationId xmlns:a16="http://schemas.microsoft.com/office/drawing/2014/main" id="{FA4D491A-C295-77A1-5347-01E9FADB5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3" y="37654"/>
            <a:ext cx="133921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002060"/>
                </a:solidFill>
              </a:rPr>
              <a:t>Редакция к выбору класса и категории</a:t>
            </a:r>
          </a:p>
          <a:p>
            <a:pPr algn="ctr" eaLnBrk="1" hangingPunct="1"/>
            <a:r>
              <a:rPr lang="ru-RU" altLang="ru-RU" sz="3200" b="1" dirty="0">
                <a:solidFill>
                  <a:srgbClr val="002060"/>
                </a:solidFill>
              </a:rPr>
              <a:t>СИКГ по ГОСТ Р 8.733-20…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E5398FD8-2901-1475-36BF-CFC84F2EB4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363171"/>
              </p:ext>
            </p:extLst>
          </p:nvPr>
        </p:nvGraphicFramePr>
        <p:xfrm>
          <a:off x="376238" y="3852863"/>
          <a:ext cx="12538075" cy="2900521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4406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319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86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790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149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6.5.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16" marB="6471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Измерения объема попутного (нефтяного) газа, приведенного к стандартным условиям, при добыче (включая факельные установки) (за исключением операций, проводимых в целях контроля технологических процессов):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16" marB="6471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без ограничений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16" marB="6471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+/- 5%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16" marB="6471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350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6.6.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16" marB="6471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Измерения объема попутного (нефтяного) газа, приведенного к стандартным условиям при переработке, транспортировке, хранении и реализации (за исключением операций, проводимых в целях контроля технологических процессов):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16" marB="6471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 10</a:t>
                      </a:r>
                      <a:r>
                        <a:rPr lang="ru-RU" sz="16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</a:t>
                      </a:r>
                      <a:r>
                        <a:rPr lang="ru-RU" sz="16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/ч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16" marB="6471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+/- 4%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16" marB="6471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3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 10</a:t>
                      </a:r>
                      <a:r>
                        <a:rPr lang="ru-RU" sz="16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до 2 · 10</a:t>
                      </a:r>
                      <a:r>
                        <a:rPr lang="ru-RU" sz="16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</a:t>
                      </a:r>
                      <a:r>
                        <a:rPr lang="ru-RU" sz="16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/ч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16" marB="6471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+/- 2,5%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16" marB="6471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3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 2 · 10</a:t>
                      </a:r>
                      <a:r>
                        <a:rPr lang="ru-RU" sz="16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до 10</a:t>
                      </a:r>
                      <a:r>
                        <a:rPr lang="ru-RU" sz="16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</a:t>
                      </a:r>
                      <a:r>
                        <a:rPr lang="ru-RU" sz="16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/ч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16" marB="6471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+/- 2%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16" marB="6471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3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 10</a:t>
                      </a:r>
                      <a:r>
                        <a:rPr lang="ru-RU" sz="16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</a:t>
                      </a:r>
                      <a:r>
                        <a:rPr lang="ru-RU" sz="16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/ч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16" marB="6471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+/- 1,5%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16" marB="6471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Скругленная прямоугольная выноска 10">
            <a:extLst>
              <a:ext uri="{FF2B5EF4-FFF2-40B4-BE49-F238E27FC236}">
                <a16:creationId xmlns:a16="http://schemas.microsoft.com/office/drawing/2014/main" id="{D2979425-8377-F894-F4DF-883F4AAF669F}"/>
              </a:ext>
            </a:extLst>
          </p:cNvPr>
          <p:cNvSpPr/>
          <p:nvPr/>
        </p:nvSpPr>
        <p:spPr>
          <a:xfrm>
            <a:off x="6577459" y="3420591"/>
            <a:ext cx="3816425" cy="324718"/>
          </a:xfrm>
          <a:prstGeom prst="wedgeRoundRectCallout">
            <a:avLst>
              <a:gd name="adj1" fmla="val 55702"/>
              <a:gd name="adj2" fmla="val 144286"/>
              <a:gd name="adj3" fmla="val 16667"/>
            </a:avLst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СИКГ </a:t>
            </a:r>
            <a:r>
              <a:rPr lang="ru-RU" sz="1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</a:t>
            </a:r>
            <a:r>
              <a:rPr lang="ru-RU" sz="1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Б и В по ГОСТ Р 8.733</a:t>
            </a:r>
          </a:p>
        </p:txBody>
      </p:sp>
      <p:sp>
        <p:nvSpPr>
          <p:cNvPr id="5" name="Скругленная прямоугольная выноска 13">
            <a:extLst>
              <a:ext uri="{FF2B5EF4-FFF2-40B4-BE49-F238E27FC236}">
                <a16:creationId xmlns:a16="http://schemas.microsoft.com/office/drawing/2014/main" id="{1B955C0A-1949-4764-68DA-F0963029D5DB}"/>
              </a:ext>
            </a:extLst>
          </p:cNvPr>
          <p:cNvSpPr/>
          <p:nvPr/>
        </p:nvSpPr>
        <p:spPr>
          <a:xfrm>
            <a:off x="6567147" y="6876132"/>
            <a:ext cx="3816424" cy="400968"/>
          </a:xfrm>
          <a:prstGeom prst="wedgeRoundRectCallout">
            <a:avLst>
              <a:gd name="adj1" fmla="val 56057"/>
              <a:gd name="adj2" fmla="val -230298"/>
              <a:gd name="adj3" fmla="val 16667"/>
            </a:avLst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СИКГ </a:t>
            </a:r>
            <a:r>
              <a:rPr lang="ru-RU" sz="1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</a:t>
            </a:r>
            <a:r>
              <a:rPr lang="ru-RU" sz="1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А по ГОСТ Р 8.733</a:t>
            </a:r>
          </a:p>
        </p:txBody>
      </p:sp>
      <p:sp>
        <p:nvSpPr>
          <p:cNvPr id="6" name="Скругленный прямоугольник 14">
            <a:extLst>
              <a:ext uri="{FF2B5EF4-FFF2-40B4-BE49-F238E27FC236}">
                <a16:creationId xmlns:a16="http://schemas.microsoft.com/office/drawing/2014/main" id="{FF70733A-5E1C-1E64-76EB-FA88A285BCFB}"/>
              </a:ext>
            </a:extLst>
          </p:cNvPr>
          <p:cNvSpPr/>
          <p:nvPr/>
        </p:nvSpPr>
        <p:spPr>
          <a:xfrm>
            <a:off x="10644188" y="5221288"/>
            <a:ext cx="1333500" cy="149225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17">
            <a:extLst>
              <a:ext uri="{FF2B5EF4-FFF2-40B4-BE49-F238E27FC236}">
                <a16:creationId xmlns:a16="http://schemas.microsoft.com/office/drawing/2014/main" id="{2071504B-EA9D-AEDA-20CC-333E315DF407}"/>
              </a:ext>
            </a:extLst>
          </p:cNvPr>
          <p:cNvSpPr/>
          <p:nvPr/>
        </p:nvSpPr>
        <p:spPr>
          <a:xfrm>
            <a:off x="10644188" y="3836988"/>
            <a:ext cx="1154112" cy="555625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98" name="Прямоугольник 8">
            <a:extLst>
              <a:ext uri="{FF2B5EF4-FFF2-40B4-BE49-F238E27FC236}">
                <a16:creationId xmlns:a16="http://schemas.microsoft.com/office/drawing/2014/main" id="{D4AA581D-62FB-3B9E-55B5-05E01D6DB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238" y="1254125"/>
            <a:ext cx="126904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2000">
                <a:solidFill>
                  <a:srgbClr val="0070C0"/>
                </a:solidFill>
                <a:cs typeface="Times New Roman" panose="02020603050405020304" pitchFamily="18" charset="0"/>
              </a:rPr>
              <a:t>ПЕРЕЧЕНЬ ИЗМЕРЕНИЙ, ОТНОСЯЩИХСЯ К СФЕРЕ ГОСУДАРСТВЕННОГО</a:t>
            </a:r>
          </a:p>
          <a:p>
            <a:pPr algn="ctr"/>
            <a:r>
              <a:rPr lang="ru-RU" altLang="ru-RU" sz="2000">
                <a:solidFill>
                  <a:srgbClr val="0070C0"/>
                </a:solidFill>
                <a:cs typeface="Times New Roman" panose="02020603050405020304" pitchFamily="18" charset="0"/>
              </a:rPr>
              <a:t>РЕГУЛИРОВАНИЯ ОБЕСПЕЧЕНИЯ ЕДИНСТВА ИЗМЕРЕНИЙ</a:t>
            </a: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4E325503-0930-AD0C-214C-215881F0A668}"/>
              </a:ext>
            </a:extLst>
          </p:cNvPr>
          <p:cNvGraphicFramePr>
            <a:graphicFrameLocks noGrp="1"/>
          </p:cNvGraphicFramePr>
          <p:nvPr/>
        </p:nvGraphicFramePr>
        <p:xfrm>
          <a:off x="376238" y="1981200"/>
          <a:ext cx="12538075" cy="900316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61925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8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87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963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вида измерения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3700" marR="23700" marT="38881" marB="38881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Обязательные метрологические требования к измерениям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3700" marR="23700" marT="38881" marB="38881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04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диапазон измерений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3700" marR="23700" marT="38881" marB="38881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пределы допускаемой погрешности измерений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3700" marR="23700" marT="38881" marB="38881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99C1E292-DB82-8D6B-0595-12C1B42F4721}"/>
              </a:ext>
            </a:extLst>
          </p:cNvPr>
          <p:cNvGraphicFramePr>
            <a:graphicFrameLocks noGrp="1"/>
          </p:cNvGraphicFramePr>
          <p:nvPr/>
        </p:nvGraphicFramePr>
        <p:xfrm>
          <a:off x="384175" y="2989263"/>
          <a:ext cx="12530138" cy="401655"/>
        </p:xfrm>
        <a:graphic>
          <a:graphicData uri="http://schemas.openxmlformats.org/drawingml/2006/table">
            <a:tbl>
              <a:tblPr/>
              <a:tblGrid>
                <a:gridCol w="12530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16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542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30114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686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9258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4775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6. Измерения при выполнении государственных учетных операций и учете количества энергетических ресурсов</a:t>
                      </a:r>
                    </a:p>
                  </a:txBody>
                  <a:tcPr marL="39370" marR="39370" marT="64715" marB="64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1313" name="Рисунок 7">
            <a:extLst>
              <a:ext uri="{FF2B5EF4-FFF2-40B4-BE49-F238E27FC236}">
                <a16:creationId xmlns:a16="http://schemas.microsoft.com/office/drawing/2014/main" id="{578C7640-2DBD-7F60-35B1-667113ADA9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" y="3852863"/>
            <a:ext cx="292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14" name="Рисунок 7">
            <a:extLst>
              <a:ext uri="{FF2B5EF4-FFF2-40B4-BE49-F238E27FC236}">
                <a16:creationId xmlns:a16="http://schemas.microsoft.com/office/drawing/2014/main" id="{E5AF4EEF-9158-EE61-6776-7D48CCC766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" y="5292725"/>
            <a:ext cx="292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1A31DF9-EFDD-CB8F-4EF5-BE6C9B6AD9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70147" y="6898219"/>
            <a:ext cx="577463" cy="577463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Прямоугольник 3"/>
          <p:cNvSpPr>
            <a:spLocks noChangeArrowheads="1"/>
          </p:cNvSpPr>
          <p:nvPr/>
        </p:nvSpPr>
        <p:spPr bwMode="auto">
          <a:xfrm>
            <a:off x="352425" y="1189038"/>
            <a:ext cx="12988925" cy="596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ru-RU" altLang="ru-RU" sz="2400" dirty="0">
                <a:solidFill>
                  <a:srgbClr val="000000"/>
                </a:solidFill>
              </a:rPr>
              <a:t>Изменение требований к показателям точности измерений массы нестабильных углеводородных сред на основе обязательных метрологических требований ПП РФ от 16.11.2020 № 1847 и практики разработки методик измерений</a:t>
            </a: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ru-RU" altLang="ru-RU" sz="2400" dirty="0">
                <a:solidFill>
                  <a:srgbClr val="000000"/>
                </a:solidFill>
              </a:rPr>
              <a:t>Применение более точных методик расчета физических свойств нестабильных (сжиженных) углеводородных сред (ГОСТ 28656-2019, МИ 3443-2014 и др.)</a:t>
            </a: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ru-RU" altLang="ru-RU" sz="2400" dirty="0"/>
              <a:t>Применение поправочных коэффициентов на вместимость резервуаров при рабочем давлении и температуре измеряемой среды</a:t>
            </a: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ru-RU" altLang="ru-RU" sz="2400" dirty="0"/>
              <a:t>Дополнение требованиями по определению параметров и вычислению массы парогазовой фазы измеряемой среды</a:t>
            </a: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ru-RU" altLang="ru-RU" sz="2400" dirty="0"/>
              <a:t>Переработка алгоритмов обработки результатов измерений параметров и соответствующих формул оценивания показателей точности измерений массы нестабильных углеводородных сред</a:t>
            </a:r>
            <a:endParaRPr lang="ru-RU" altLang="ru-RU" sz="2400" i="1" dirty="0"/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ru-RU" altLang="ru-RU" sz="2400" dirty="0"/>
              <a:t>Изменения затронут текст объемом более 20 % от текста действующего стандарта</a:t>
            </a:r>
            <a:endParaRPr lang="ru-RU" altLang="ru-RU" sz="2400" i="1" dirty="0"/>
          </a:p>
        </p:txBody>
      </p:sp>
      <p:pic>
        <p:nvPicPr>
          <p:cNvPr id="43011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" y="1260475"/>
            <a:ext cx="292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0" y="1141413"/>
            <a:ext cx="13442951" cy="69850"/>
          </a:xfrm>
          <a:prstGeom prst="rect">
            <a:avLst/>
          </a:prstGeom>
          <a:gradFill>
            <a:gsLst>
              <a:gs pos="100000">
                <a:schemeClr val="accent5">
                  <a:lumMod val="20000"/>
                  <a:lumOff val="80000"/>
                </a:schemeClr>
              </a:gs>
              <a:gs pos="20000">
                <a:srgbClr val="318FB0"/>
              </a:gs>
              <a:gs pos="0">
                <a:schemeClr val="accent5">
                  <a:lumMod val="20000"/>
                  <a:lumOff val="80000"/>
                </a:schemeClr>
              </a:gs>
              <a:gs pos="80000">
                <a:srgbClr val="318FB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3014" name="Прямоугольник 6"/>
          <p:cNvSpPr>
            <a:spLocks noChangeArrowheads="1"/>
          </p:cNvSpPr>
          <p:nvPr/>
        </p:nvSpPr>
        <p:spPr bwMode="auto">
          <a:xfrm>
            <a:off x="30163" y="316111"/>
            <a:ext cx="13392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002060"/>
                </a:solidFill>
              </a:rPr>
              <a:t>Редакция ГОСТ Р 8.785-20…</a:t>
            </a:r>
          </a:p>
        </p:txBody>
      </p:sp>
      <p:pic>
        <p:nvPicPr>
          <p:cNvPr id="43015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" y="2630488"/>
            <a:ext cx="292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6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" y="3567113"/>
            <a:ext cx="292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7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" y="4500563"/>
            <a:ext cx="292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" y="5437188"/>
            <a:ext cx="292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9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" y="6735763"/>
            <a:ext cx="292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2DC1613-B56E-E506-5960-4FFAC8BBED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70147" y="6898219"/>
            <a:ext cx="577463" cy="57746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B96948D0-2129-2192-16F7-00DCC97A2D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991527"/>
              </p:ext>
            </p:extLst>
          </p:nvPr>
        </p:nvGraphicFramePr>
        <p:xfrm>
          <a:off x="168275" y="1547813"/>
          <a:ext cx="13173075" cy="4824412"/>
        </p:xfrm>
        <a:graphic>
          <a:graphicData uri="http://schemas.openxmlformats.org/drawingml/2006/table">
            <a:tbl>
              <a:tblPr/>
              <a:tblGrid>
                <a:gridCol w="4105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8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1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47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55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542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30114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686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9258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СТО Газпром 5.3-</a:t>
                      </a:r>
                      <a:br>
                        <a:rPr kumimoji="0" lang="ru-RU" alt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ru-RU" alt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121891" marR="121891"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542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30114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686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9258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СТО Газпром 5.84-2020</a:t>
                      </a:r>
                    </a:p>
                  </a:txBody>
                  <a:tcPr marL="121891" marR="121891"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ct val="20000"/>
                        </a:spcBef>
                        <a:buFont typeface="Arial" panose="020B0604020202020204" pitchFamily="34" charset="0"/>
                        <a:defRPr sz="3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defTabSz="912813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defTabSz="912813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defTabSz="912813"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defTabSz="912813"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54288" indent="-268288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3011488" indent="-268288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68688" indent="-268288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925888" indent="-268288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ГОСТ Р 8.785-</a:t>
                      </a:r>
                      <a:br>
                        <a:rPr kumimoji="0" lang="ru-RU" alt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ru-RU" alt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2012</a:t>
                      </a:r>
                    </a:p>
                  </a:txBody>
                  <a:tcPr marL="121891" marR="121891"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54288" indent="-2682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3011488" indent="-2682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68688" indent="-2682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925888" indent="-2682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ГОСТ 33702-</a:t>
                      </a:r>
                      <a:br>
                        <a:rPr kumimoji="0" lang="ru-RU" alt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ru-RU" alt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121891" marR="121891"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87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542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30114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686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9258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0,35 %; 0,5 % при коммерческом учете </a:t>
                      </a:r>
                    </a:p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0,35 %; 0,5 %; 1,0 %; 2,5 % при хозрасчетном учете в зависимости от категории узла измерений</a:t>
                      </a:r>
                    </a:p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5,0 % при технологическом учете</a:t>
                      </a:r>
                    </a:p>
                  </a:txBody>
                  <a:tcPr marL="121891" marR="121891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542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30114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686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9258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0,4 %; 1,0 %; 2,5 % для весового метода статических измерений</a:t>
                      </a:r>
                    </a:p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0,5 %; 0,65 % для косвенного метода статических измерений</a:t>
                      </a:r>
                    </a:p>
                  </a:txBody>
                  <a:tcPr marL="121891" marR="121891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542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30114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686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9258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±(0,25–0,8) % от массы жидкой фазы УВС </a:t>
                      </a:r>
                    </a:p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зависимости от метода измерений</a:t>
                      </a:r>
                    </a:p>
                  </a:txBody>
                  <a:tcPr marL="121891" marR="121891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542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30114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686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925888" indent="-268288" defTabSz="1047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±(0,25–0,8) % от массы жидкой фазы УВС</a:t>
                      </a:r>
                    </a:p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зависимости от метода измерений</a:t>
                      </a:r>
                    </a:p>
                  </a:txBody>
                  <a:tcPr marL="121891" marR="121891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3B51B1D-C094-2171-66E2-D31843E96E2C}"/>
              </a:ext>
            </a:extLst>
          </p:cNvPr>
          <p:cNvSpPr/>
          <p:nvPr/>
        </p:nvSpPr>
        <p:spPr>
          <a:xfrm>
            <a:off x="0" y="1141413"/>
            <a:ext cx="13442951" cy="69850"/>
          </a:xfrm>
          <a:prstGeom prst="rect">
            <a:avLst/>
          </a:prstGeom>
          <a:gradFill>
            <a:gsLst>
              <a:gs pos="100000">
                <a:schemeClr val="accent5">
                  <a:lumMod val="20000"/>
                  <a:lumOff val="80000"/>
                </a:schemeClr>
              </a:gs>
              <a:gs pos="20000">
                <a:srgbClr val="318FB0"/>
              </a:gs>
              <a:gs pos="0">
                <a:schemeClr val="accent5">
                  <a:lumMod val="20000"/>
                  <a:lumOff val="80000"/>
                </a:schemeClr>
              </a:gs>
              <a:gs pos="80000">
                <a:srgbClr val="318FB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1524" name="Прямоугольник 6">
            <a:extLst>
              <a:ext uri="{FF2B5EF4-FFF2-40B4-BE49-F238E27FC236}">
                <a16:creationId xmlns:a16="http://schemas.microsoft.com/office/drawing/2014/main" id="{064FD7DE-4CF9-7A14-0246-D7CB9F5DC7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3" y="38100"/>
            <a:ext cx="133921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002060"/>
                </a:solidFill>
              </a:rPr>
              <a:t>Требования к показателям точности измерений массы сжиженных/нестабильных УВС в действующих стандартах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27BE57F-6F23-7830-AB04-D46C52AEBD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70147" y="6898219"/>
            <a:ext cx="577463" cy="577463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573A94-BA19-CCA5-F0A4-596A6ABC9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2" name="Прямоугольник 3">
            <a:extLst>
              <a:ext uri="{FF2B5EF4-FFF2-40B4-BE49-F238E27FC236}">
                <a16:creationId xmlns:a16="http://schemas.microsoft.com/office/drawing/2014/main" id="{F6D2EE55-2EEC-FBA9-089D-755B975E0B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89" y="3814959"/>
            <a:ext cx="13221814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lvl="1" indent="-342900"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altLang="ru-RU" sz="2800" b="1" dirty="0">
                <a:solidFill>
                  <a:srgbClr val="C00000"/>
                </a:solidFill>
                <a:latin typeface="+mn-lt"/>
              </a:rPr>
              <a:t>Комплексы стандартов находятся на голосовании в ТК 024 о необходимости включения тем в Программу национальной стандартизации на </a:t>
            </a:r>
            <a:r>
              <a:rPr lang="ru-RU" sz="2800" b="1" dirty="0">
                <a:solidFill>
                  <a:srgbClr val="C00000"/>
                </a:solidFill>
                <a:latin typeface="+mn-lt"/>
              </a:rPr>
              <a:t>2025 год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2813A927-7B39-4E47-1C15-FFB14679063A}"/>
              </a:ext>
            </a:extLst>
          </p:cNvPr>
          <p:cNvSpPr/>
          <p:nvPr/>
        </p:nvSpPr>
        <p:spPr>
          <a:xfrm>
            <a:off x="0" y="3217065"/>
            <a:ext cx="13442951" cy="69850"/>
          </a:xfrm>
          <a:prstGeom prst="rect">
            <a:avLst/>
          </a:prstGeom>
          <a:gradFill>
            <a:gsLst>
              <a:gs pos="100000">
                <a:schemeClr val="accent5">
                  <a:lumMod val="20000"/>
                  <a:lumOff val="80000"/>
                </a:schemeClr>
              </a:gs>
              <a:gs pos="20000">
                <a:srgbClr val="318FB0"/>
              </a:gs>
              <a:gs pos="0">
                <a:schemeClr val="accent5">
                  <a:lumMod val="20000"/>
                  <a:lumOff val="80000"/>
                </a:schemeClr>
              </a:gs>
              <a:gs pos="80000">
                <a:srgbClr val="318FB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776" name="Заголовок 1">
            <a:extLst>
              <a:ext uri="{FF2B5EF4-FFF2-40B4-BE49-F238E27FC236}">
                <a16:creationId xmlns:a16="http://schemas.microsoft.com/office/drawing/2014/main" id="{A7662FB1-B023-4C6E-5FF9-685668BAC1D0}"/>
              </a:ext>
            </a:extLst>
          </p:cNvPr>
          <p:cNvSpPr txBox="1">
            <a:spLocks/>
          </p:cNvSpPr>
          <p:nvPr/>
        </p:nvSpPr>
        <p:spPr bwMode="auto">
          <a:xfrm>
            <a:off x="52388" y="231201"/>
            <a:ext cx="13390562" cy="2490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927" tIns="52464" rIns="104927" bIns="52464" anchor="ctr"/>
          <a:lstStyle>
            <a:lvl1pPr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ru-RU" altLang="ru-RU" sz="2800" b="1" dirty="0">
                <a:solidFill>
                  <a:srgbClr val="002060"/>
                </a:solidFill>
              </a:rPr>
              <a:t>ГОСТ </a:t>
            </a:r>
            <a:r>
              <a:rPr lang="en-US" altLang="ru-RU" sz="2800" b="1" dirty="0">
                <a:solidFill>
                  <a:srgbClr val="002060"/>
                </a:solidFill>
              </a:rPr>
              <a:t>8</a:t>
            </a:r>
            <a:r>
              <a:rPr lang="ru-RU" altLang="ru-RU" sz="2800" b="1" dirty="0">
                <a:solidFill>
                  <a:srgbClr val="002060"/>
                </a:solidFill>
              </a:rPr>
              <a:t>.586.1-20…–ГОСТ 8.586.5-20… </a:t>
            </a:r>
            <a:r>
              <a:rPr lang="ru-RU" altLang="ru-RU" sz="2600" b="1" dirty="0">
                <a:solidFill>
                  <a:srgbClr val="000000"/>
                </a:solidFill>
              </a:rPr>
              <a:t>«ГСИ. Измерение расхода и количества жидкостей и газов с помощью стандартных сужающих устройств»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defRPr/>
            </a:pPr>
            <a:endParaRPr lang="ru-RU" altLang="ru-RU" sz="800" b="1" dirty="0">
              <a:solidFill>
                <a:srgbClr val="000000"/>
              </a:solidFill>
            </a:endParaRPr>
          </a:p>
          <a:p>
            <a:pPr algn="just">
              <a:spcAft>
                <a:spcPts val="800"/>
              </a:spcAft>
            </a:pPr>
            <a:r>
              <a:rPr lang="ru-RU" sz="2600" b="1" dirty="0">
                <a:solidFill>
                  <a:srgbClr val="002060"/>
                </a:solidFill>
              </a:rPr>
              <a:t>РД 50-411-83 </a:t>
            </a:r>
            <a:r>
              <a:rPr lang="ru-RU" sz="2600" b="1" dirty="0"/>
              <a:t>«Методические указания. Расход жидкостей и газов. Методика выполнения измерений с помощью специальных сужающих устройств»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1137F5F-6095-420F-2FF7-06955C17B6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70147" y="6898219"/>
            <a:ext cx="577463" cy="57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3804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Рисунок 7">
            <a:extLst>
              <a:ext uri="{FF2B5EF4-FFF2-40B4-BE49-F238E27FC236}">
                <a16:creationId xmlns:a16="http://schemas.microsoft.com/office/drawing/2014/main" id="{73012C0B-443A-D8A2-D912-9092B0C048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63" y="2036763"/>
            <a:ext cx="292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Рисунок 8">
            <a:extLst>
              <a:ext uri="{FF2B5EF4-FFF2-40B4-BE49-F238E27FC236}">
                <a16:creationId xmlns:a16="http://schemas.microsoft.com/office/drawing/2014/main" id="{97369B07-623B-A580-062E-FCD49DE4B9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63" y="5556250"/>
            <a:ext cx="292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44CF3B5A-2BCB-62C7-586F-57E4499CA0D2}"/>
              </a:ext>
            </a:extLst>
          </p:cNvPr>
          <p:cNvSpPr/>
          <p:nvPr/>
        </p:nvSpPr>
        <p:spPr>
          <a:xfrm>
            <a:off x="0" y="1658938"/>
            <a:ext cx="13442950" cy="69850"/>
          </a:xfrm>
          <a:prstGeom prst="rect">
            <a:avLst/>
          </a:prstGeom>
          <a:gradFill>
            <a:gsLst>
              <a:gs pos="100000">
                <a:schemeClr val="accent5">
                  <a:lumMod val="20000"/>
                  <a:lumOff val="80000"/>
                </a:schemeClr>
              </a:gs>
              <a:gs pos="20000">
                <a:srgbClr val="318FB0"/>
              </a:gs>
              <a:gs pos="0">
                <a:schemeClr val="accent5">
                  <a:lumMod val="20000"/>
                  <a:lumOff val="80000"/>
                </a:schemeClr>
              </a:gs>
              <a:gs pos="80000">
                <a:srgbClr val="318FB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5605" name="Прямоугольник 6">
            <a:extLst>
              <a:ext uri="{FF2B5EF4-FFF2-40B4-BE49-F238E27FC236}">
                <a16:creationId xmlns:a16="http://schemas.microsoft.com/office/drawing/2014/main" id="{B6A619C5-EDB0-AC3F-DB75-384F7417B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8738"/>
            <a:ext cx="1344295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002060"/>
                </a:solidFill>
              </a:rPr>
              <a:t>Основание для пересмотра </a:t>
            </a:r>
          </a:p>
          <a:p>
            <a:pPr algn="ctr" eaLnBrk="1" hangingPunct="1"/>
            <a:r>
              <a:rPr lang="ru-RU" altLang="ru-RU" sz="3200" b="1" dirty="0">
                <a:solidFill>
                  <a:srgbClr val="002060"/>
                </a:solidFill>
              </a:rPr>
              <a:t>комплекса межгосударственных стандартов </a:t>
            </a:r>
          </a:p>
          <a:p>
            <a:pPr algn="ctr" eaLnBrk="1" hangingPunct="1"/>
            <a:r>
              <a:rPr lang="ru-RU" altLang="ru-RU" sz="3200" b="1" dirty="0">
                <a:solidFill>
                  <a:srgbClr val="002060"/>
                </a:solidFill>
              </a:rPr>
              <a:t>ГОСТ 8.586.1-2005 – ГОСТ 8.586.5-2005 </a:t>
            </a:r>
          </a:p>
        </p:txBody>
      </p:sp>
      <p:sp>
        <p:nvSpPr>
          <p:cNvPr id="25606" name="TextBox 2">
            <a:extLst>
              <a:ext uri="{FF2B5EF4-FFF2-40B4-BE49-F238E27FC236}">
                <a16:creationId xmlns:a16="http://schemas.microsoft.com/office/drawing/2014/main" id="{81984929-7098-FABF-B9E4-7922BA914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95488"/>
            <a:ext cx="12601575" cy="344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34988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54288" indent="-268288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11488" indent="-268288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68688" indent="-268288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25888" indent="-268288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1" indent="0" algn="just">
              <a:lnSpc>
                <a:spcPct val="107000"/>
              </a:lnSpc>
              <a:spcAft>
                <a:spcPts val="800"/>
              </a:spcAft>
            </a:pPr>
            <a:r>
              <a:rPr lang="ru-RU" altLang="ru-RU" sz="2000" b="1" dirty="0">
                <a:solidFill>
                  <a:srgbClr val="C00000"/>
                </a:solidFill>
                <a:cs typeface="Calibri" panose="020F0502020204030204" pitchFamily="34" charset="0"/>
              </a:rPr>
              <a:t>Обеспечение гармонизации с обновленными международными стандартами: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"/>
            </a:pPr>
            <a:r>
              <a:rPr lang="ru-RU" altLang="ru-RU" sz="2000" dirty="0">
                <a:cs typeface="Calibri" panose="020F0502020204030204" pitchFamily="34" charset="0"/>
              </a:rPr>
              <a:t>ISO 5167-1:2022 Измерение расхода текучей среды с помощью сужающих устройств, установленных в полностью заполненных трубопроводах круглого сечения. Часть 1. Общие принципы и требования;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"/>
            </a:pPr>
            <a:r>
              <a:rPr lang="ru-RU" altLang="ru-RU" sz="2000" dirty="0">
                <a:cs typeface="Calibri" panose="020F0502020204030204" pitchFamily="34" charset="0"/>
              </a:rPr>
              <a:t>ISO 5167-2:2022 Измерение расхода текучей среды с помощью сужающих устройств, установленных в полностью заполненных трубопроводах круглого сечения. Часть 2. Диафрагмы;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"/>
            </a:pPr>
            <a:r>
              <a:rPr lang="ru-RU" altLang="ru-RU" sz="2000" dirty="0">
                <a:cs typeface="Calibri" panose="020F0502020204030204" pitchFamily="34" charset="0"/>
              </a:rPr>
              <a:t>ISO 5167-3:2022 Измерение расхода текучей среды с помощью сужающих устройств, установленных в полностью заполненных трубопроводах круглого сечения. Часть 3. Сопла и сопла Вентури;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"/>
            </a:pPr>
            <a:r>
              <a:rPr lang="ru-RU" altLang="ru-RU" sz="2000" dirty="0">
                <a:cs typeface="Calibri" panose="020F0502020204030204" pitchFamily="34" charset="0"/>
              </a:rPr>
              <a:t>ISO 5167-4:2022 Измерение расхода текучей среды с помощью сужающих устройств, установленных в полностью заполненных трубопроводах круглого сечения. Часть 4. Трубы Вентури.</a:t>
            </a:r>
          </a:p>
        </p:txBody>
      </p:sp>
      <p:sp>
        <p:nvSpPr>
          <p:cNvPr id="25607" name="TextBox 4">
            <a:extLst>
              <a:ext uri="{FF2B5EF4-FFF2-40B4-BE49-F238E27FC236}">
                <a16:creationId xmlns:a16="http://schemas.microsoft.com/office/drawing/2014/main" id="{CC3FD249-2B3D-33AA-61B0-3CDA38B54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503863"/>
            <a:ext cx="12601575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534988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54288" indent="-268288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11488" indent="-268288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68688" indent="-268288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25888" indent="-268288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algn="just">
              <a:lnSpc>
                <a:spcPct val="107000"/>
              </a:lnSpc>
              <a:spcAft>
                <a:spcPts val="800"/>
              </a:spcAft>
            </a:pPr>
            <a:r>
              <a:rPr lang="ru-RU" altLang="ru-RU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Корректировка</a:t>
            </a:r>
            <a:r>
              <a:rPr lang="ru-RU" altLang="ru-RU" sz="2000" dirty="0">
                <a:cs typeface="Times New Roman" panose="02020603050405020304" pitchFamily="18" charset="0"/>
              </a:rPr>
              <a:t> положений  комплекса  межгосударственных  стандартов  ГОСТ 8.586.1-2005 – ГОСТ 8.586.5-2005 с у</a:t>
            </a:r>
            <a:r>
              <a:rPr lang="ru-RU" altLang="ru-RU" sz="2000" dirty="0">
                <a:cs typeface="Calibri" panose="020F0502020204030204" pitchFamily="34" charset="0"/>
              </a:rPr>
              <a:t>четом практики применения действующей редакции стандартов, тенденции развития измерительной техники и требований метрологических норм и правил, регламентируемых законодательством РФ и нормативными документами в области обеспечения единства измерений.</a:t>
            </a:r>
          </a:p>
        </p:txBody>
      </p:sp>
      <p:sp>
        <p:nvSpPr>
          <p:cNvPr id="25609" name="TextBox 5">
            <a:extLst>
              <a:ext uri="{FF2B5EF4-FFF2-40B4-BE49-F238E27FC236}">
                <a16:creationId xmlns:a16="http://schemas.microsoft.com/office/drawing/2014/main" id="{0D9EB590-3934-E997-A489-A50228F1A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38" y="6946900"/>
            <a:ext cx="126603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54288" indent="-268288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11488" indent="-268288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68688" indent="-268288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25888" indent="-268288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ru-RU" altLang="ru-RU" sz="2000" b="1" i="1" dirty="0"/>
              <a:t>Изменения затронут текст объемом </a:t>
            </a:r>
            <a:r>
              <a:rPr lang="ru-RU" altLang="ru-RU" sz="2000" b="1" i="1" dirty="0">
                <a:solidFill>
                  <a:srgbClr val="FF0000"/>
                </a:solidFill>
              </a:rPr>
              <a:t>более 20 % </a:t>
            </a:r>
            <a:r>
              <a:rPr lang="ru-RU" altLang="ru-RU" sz="2000" b="1" i="1" dirty="0"/>
              <a:t>от текста действующего стандарта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7EABB9A-359B-F7C6-9373-7FEFC79C72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70147" y="6898219"/>
            <a:ext cx="577463" cy="57746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4E596C75-EFE0-F2A0-D4A5-3B554599621C}"/>
              </a:ext>
            </a:extLst>
          </p:cNvPr>
          <p:cNvSpPr/>
          <p:nvPr/>
        </p:nvSpPr>
        <p:spPr>
          <a:xfrm>
            <a:off x="0" y="2306031"/>
            <a:ext cx="13442950" cy="69850"/>
          </a:xfrm>
          <a:prstGeom prst="rect">
            <a:avLst/>
          </a:prstGeom>
          <a:gradFill>
            <a:gsLst>
              <a:gs pos="100000">
                <a:schemeClr val="accent5">
                  <a:lumMod val="20000"/>
                  <a:lumOff val="80000"/>
                </a:schemeClr>
              </a:gs>
              <a:gs pos="20000">
                <a:srgbClr val="318FB0"/>
              </a:gs>
              <a:gs pos="0">
                <a:schemeClr val="accent5">
                  <a:lumMod val="20000"/>
                  <a:lumOff val="80000"/>
                </a:schemeClr>
              </a:gs>
              <a:gs pos="80000">
                <a:srgbClr val="318FB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1747" name="Прямоугольник 6">
            <a:extLst>
              <a:ext uri="{FF2B5EF4-FFF2-40B4-BE49-F238E27FC236}">
                <a16:creationId xmlns:a16="http://schemas.microsoft.com/office/drawing/2014/main" id="{339F4E6A-7DFC-7AB9-4A1C-92BEABAA5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1" y="324247"/>
            <a:ext cx="1344295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800" b="1" dirty="0">
                <a:solidFill>
                  <a:srgbClr val="002060"/>
                </a:solidFill>
              </a:rPr>
              <a:t>Основание для пересмотра документа </a:t>
            </a:r>
          </a:p>
          <a:p>
            <a:pPr algn="ctr" eaLnBrk="1" hangingPunct="1"/>
            <a:r>
              <a:rPr lang="ru-RU" altLang="ru-RU" sz="2800" b="1" dirty="0">
                <a:solidFill>
                  <a:srgbClr val="002060"/>
                </a:solidFill>
                <a:cs typeface="Times New Roman" panose="02020603050405020304" pitchFamily="18" charset="0"/>
              </a:rPr>
              <a:t>РД 50-411-83 «Методические указания. Расход жидкостей и газов. Методика выполнения измерений с помощью специальных сужающих устройств»</a:t>
            </a:r>
            <a:endParaRPr lang="ru-RU" altLang="ru-RU" sz="2800" b="1" dirty="0">
              <a:solidFill>
                <a:srgbClr val="002060"/>
              </a:solidFill>
            </a:endParaRPr>
          </a:p>
        </p:txBody>
      </p:sp>
      <p:sp>
        <p:nvSpPr>
          <p:cNvPr id="31748" name="TextBox 2">
            <a:extLst>
              <a:ext uri="{FF2B5EF4-FFF2-40B4-BE49-F238E27FC236}">
                <a16:creationId xmlns:a16="http://schemas.microsoft.com/office/drawing/2014/main" id="{CFD2B967-EFB9-6528-4AD6-510A2059E8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560" y="2882803"/>
            <a:ext cx="12737635" cy="4004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ru-RU" altLang="ru-RU" sz="2300" dirty="0">
                <a:cs typeface="Times New Roman" panose="02020603050405020304" pitchFamily="18" charset="0"/>
              </a:rPr>
              <a:t>Положения документа </a:t>
            </a:r>
            <a:r>
              <a:rPr lang="ru-RU" altLang="ru-RU" sz="2300" b="1" dirty="0">
                <a:solidFill>
                  <a:srgbClr val="002060"/>
                </a:solidFill>
                <a:cs typeface="Times New Roman" panose="02020603050405020304" pitchFamily="18" charset="0"/>
              </a:rPr>
              <a:t>РД 50-411-83 </a:t>
            </a:r>
            <a:r>
              <a:rPr lang="ru-RU" altLang="ru-RU" sz="2300" dirty="0">
                <a:cs typeface="Times New Roman" panose="02020603050405020304" pitchFamily="18" charset="0"/>
              </a:rPr>
              <a:t>морально и технически устарели и не отвечают современным требованиям, предъявляемым к процедуре измерения расхода и объема (массы) сред и нормативным требованиям, предъявляемым к методикам измерений.</a:t>
            </a:r>
          </a:p>
          <a:p>
            <a:pPr algn="just">
              <a:lnSpc>
                <a:spcPct val="115000"/>
              </a:lnSpc>
            </a:pPr>
            <a:endParaRPr lang="ru-RU" altLang="ru-RU" sz="800" dirty="0"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altLang="ru-RU" sz="2300" b="1" dirty="0">
                <a:solidFill>
                  <a:srgbClr val="C00000"/>
                </a:solidFill>
                <a:cs typeface="Times New Roman" panose="02020603050405020304" pitchFamily="18" charset="0"/>
              </a:rPr>
              <a:t>Выполнение</a:t>
            </a:r>
            <a:r>
              <a:rPr lang="ru-RU" altLang="ru-RU" sz="2300" dirty="0">
                <a:cs typeface="Times New Roman" panose="02020603050405020304" pitchFamily="18" charset="0"/>
              </a:rPr>
              <a:t> требований Федерального закона РФ «Об обеспечении единства измерений» от 26.06.2008 № 102-ФЗ в части </a:t>
            </a:r>
            <a:r>
              <a:rPr lang="ru-RU" altLang="ru-RU" sz="2300" b="1" dirty="0">
                <a:cs typeface="Times New Roman" panose="02020603050405020304" pitchFamily="18" charset="0"/>
              </a:rPr>
              <a:t>применения аттестованных методик </a:t>
            </a:r>
            <a:r>
              <a:rPr lang="ru-RU" altLang="ru-RU" sz="2300" dirty="0">
                <a:cs typeface="Times New Roman" panose="02020603050405020304" pitchFamily="18" charset="0"/>
              </a:rPr>
              <a:t>при измерениях, относящихся к сфере государственного регулирования обеспечения единства измерений.</a:t>
            </a:r>
          </a:p>
          <a:p>
            <a:pPr algn="just">
              <a:lnSpc>
                <a:spcPct val="115000"/>
              </a:lnSpc>
            </a:pPr>
            <a:endParaRPr lang="ru-RU" altLang="ru-RU" sz="800" dirty="0"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altLang="ru-RU" sz="2300" b="1" dirty="0">
                <a:solidFill>
                  <a:srgbClr val="C00000"/>
                </a:solidFill>
                <a:cs typeface="Times New Roman" panose="02020603050405020304" pitchFamily="18" charset="0"/>
              </a:rPr>
              <a:t>Необходимость</a:t>
            </a:r>
            <a:r>
              <a:rPr lang="ru-RU" altLang="ru-RU" sz="2300" dirty="0">
                <a:cs typeface="Times New Roman" panose="02020603050405020304" pitchFamily="18" charset="0"/>
              </a:rPr>
              <a:t> стандартизации измерения расхода и объема (массы) сред с помощью </a:t>
            </a:r>
            <a:r>
              <a:rPr lang="ru-RU" altLang="ru-RU" sz="2300" b="1" dirty="0">
                <a:cs typeface="Times New Roman" panose="02020603050405020304" pitchFamily="18" charset="0"/>
              </a:rPr>
              <a:t>новых типов специальных сужающих устройств</a:t>
            </a:r>
            <a:r>
              <a:rPr lang="ru-RU" altLang="ru-RU" sz="2300" dirty="0">
                <a:cs typeface="Times New Roman" panose="02020603050405020304" pitchFamily="18" charset="0"/>
              </a:rPr>
              <a:t>, в данный момент не описанных в </a:t>
            </a:r>
          </a:p>
          <a:p>
            <a:pPr algn="just">
              <a:lnSpc>
                <a:spcPct val="115000"/>
              </a:lnSpc>
            </a:pPr>
            <a:r>
              <a:rPr lang="ru-RU" altLang="ru-RU" sz="2300" dirty="0">
                <a:cs typeface="Times New Roman" panose="02020603050405020304" pitchFamily="18" charset="0"/>
              </a:rPr>
              <a:t>РД 50-411-83.   </a:t>
            </a:r>
          </a:p>
        </p:txBody>
      </p:sp>
      <p:pic>
        <p:nvPicPr>
          <p:cNvPr id="31749" name="Рисунок 7">
            <a:extLst>
              <a:ext uri="{FF2B5EF4-FFF2-40B4-BE49-F238E27FC236}">
                <a16:creationId xmlns:a16="http://schemas.microsoft.com/office/drawing/2014/main" id="{D6D66B29-3860-B6BA-28C2-56F1E96124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1" y="2976634"/>
            <a:ext cx="292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Рисунок 7">
            <a:extLst>
              <a:ext uri="{FF2B5EF4-FFF2-40B4-BE49-F238E27FC236}">
                <a16:creationId xmlns:a16="http://schemas.microsoft.com/office/drawing/2014/main" id="{236E8BE2-1BB8-45E9-9155-DCC7BEC804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1" y="4335846"/>
            <a:ext cx="292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1" name="Рисунок 7">
            <a:extLst>
              <a:ext uri="{FF2B5EF4-FFF2-40B4-BE49-F238E27FC236}">
                <a16:creationId xmlns:a16="http://schemas.microsoft.com/office/drawing/2014/main" id="{53F5D4A5-F746-5DE3-FBF6-DCDC7A3500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1" y="5695058"/>
            <a:ext cx="292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D030C44-C853-864E-0B76-0FE9F995D2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70147" y="6898219"/>
            <a:ext cx="577463" cy="577463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Прямоугольник 3">
            <a:extLst>
              <a:ext uri="{FF2B5EF4-FFF2-40B4-BE49-F238E27FC236}">
                <a16:creationId xmlns:a16="http://schemas.microsoft.com/office/drawing/2014/main" id="{34FB5345-B6D0-BDB6-453B-6E6771CDF2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875" y="1978273"/>
            <a:ext cx="12903200" cy="48339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42900" indent="-3429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54288" indent="-268288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11488" indent="-268288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68688" indent="-268288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25888" indent="-268288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just">
              <a:lnSpc>
                <a:spcPct val="115000"/>
              </a:lnSpc>
              <a:defRPr/>
            </a:pPr>
            <a:r>
              <a:rPr lang="ru-RU" altLang="ru-RU" sz="2400" b="1" dirty="0">
                <a:cs typeface="Times New Roman" panose="02020603050405020304" pitchFamily="18" charset="0"/>
              </a:rPr>
              <a:t>Редакция стандарта включает в себя следующий комплекс:</a:t>
            </a:r>
          </a:p>
          <a:p>
            <a:pPr marL="0" indent="0" algn="just">
              <a:lnSpc>
                <a:spcPct val="115000"/>
              </a:lnSpc>
              <a:defRPr/>
            </a:pPr>
            <a:endParaRPr lang="ru-RU" altLang="ru-RU" sz="1000" dirty="0"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buFont typeface="Symbol" panose="05050102010706020507" pitchFamily="18" charset="2"/>
              <a:buChar char=""/>
              <a:defRPr/>
            </a:pPr>
            <a:r>
              <a:rPr lang="ru-RU" altLang="ru-RU" sz="2400" dirty="0">
                <a:cs typeface="Times New Roman" panose="02020603050405020304" pitchFamily="18" charset="0"/>
              </a:rPr>
              <a:t>Государственная система обеспечения единства измерений. Измерение расхода и объема (массы) жидкостей и газов с применением специальных сужающих устройств. </a:t>
            </a:r>
            <a:r>
              <a:rPr lang="ru-RU" altLang="ru-R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Часть 1. Принцип метода измерений и общие требования</a:t>
            </a:r>
            <a:r>
              <a:rPr lang="ru-RU" altLang="ru-RU" sz="2400" dirty="0">
                <a:solidFill>
                  <a:srgbClr val="C00000"/>
                </a:solidFill>
                <a:cs typeface="Times New Roman" panose="02020603050405020304" pitchFamily="18" charset="0"/>
              </a:rPr>
              <a:t>;</a:t>
            </a:r>
            <a:endParaRPr lang="en-US" altLang="ru-RU" sz="2400" dirty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buFont typeface="Symbol" panose="05050102010706020507" pitchFamily="18" charset="2"/>
              <a:buChar char=""/>
              <a:defRPr/>
            </a:pPr>
            <a:endParaRPr lang="ru-RU" altLang="ru-RU" sz="1000" dirty="0"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buFont typeface="Symbol" panose="05050102010706020507" pitchFamily="18" charset="2"/>
              <a:buChar char=""/>
              <a:defRPr/>
            </a:pPr>
            <a:r>
              <a:rPr lang="ru-RU" altLang="ru-RU" sz="2400" dirty="0">
                <a:cs typeface="Times New Roman" panose="02020603050405020304" pitchFamily="18" charset="0"/>
              </a:rPr>
              <a:t>Государственная система обеспечения единства измерений. Измерение расхода и объема (массы) жидкостей и газов с применением специальных сужающих устройств. </a:t>
            </a:r>
            <a:r>
              <a:rPr lang="ru-RU" altLang="ru-R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Часть 2. Специальные сужающие устройства. Технические требования</a:t>
            </a:r>
            <a:r>
              <a:rPr lang="ru-RU" altLang="ru-RU" sz="2400" dirty="0">
                <a:solidFill>
                  <a:srgbClr val="C00000"/>
                </a:solidFill>
                <a:cs typeface="Times New Roman" panose="02020603050405020304" pitchFamily="18" charset="0"/>
              </a:rPr>
              <a:t>;</a:t>
            </a:r>
            <a:endParaRPr lang="en-US" altLang="ru-RU" sz="2400" dirty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buFont typeface="Symbol" panose="05050102010706020507" pitchFamily="18" charset="2"/>
              <a:buChar char=""/>
              <a:defRPr/>
            </a:pPr>
            <a:endParaRPr lang="ru-RU" altLang="ru-RU" sz="1000" dirty="0"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buFont typeface="Symbol" panose="05050102010706020507" pitchFamily="18" charset="2"/>
              <a:buChar char=""/>
              <a:defRPr/>
            </a:pPr>
            <a:r>
              <a:rPr lang="ru-RU" altLang="ru-RU" sz="2400" dirty="0">
                <a:cs typeface="Times New Roman" panose="02020603050405020304" pitchFamily="18" charset="0"/>
              </a:rPr>
              <a:t>Государственная система обеспечения единства измерений. Измерение расхода и объема (массы) жидкостей и газов с применением специальных сужающих устройств. </a:t>
            </a:r>
            <a:r>
              <a:rPr lang="ru-RU" altLang="ru-R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Часть 3. Методика измерений</a:t>
            </a:r>
            <a:r>
              <a:rPr lang="ru-RU" altLang="ru-RU" sz="2400" dirty="0">
                <a:solidFill>
                  <a:srgbClr val="C00000"/>
                </a:solidFill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1C1416A1-24D1-650F-D76B-1479DB5BD1DE}"/>
              </a:ext>
            </a:extLst>
          </p:cNvPr>
          <p:cNvSpPr/>
          <p:nvPr/>
        </p:nvSpPr>
        <p:spPr>
          <a:xfrm>
            <a:off x="0" y="1620391"/>
            <a:ext cx="13442950" cy="69850"/>
          </a:xfrm>
          <a:prstGeom prst="rect">
            <a:avLst/>
          </a:prstGeom>
          <a:gradFill>
            <a:gsLst>
              <a:gs pos="100000">
                <a:schemeClr val="accent5">
                  <a:lumMod val="20000"/>
                  <a:lumOff val="80000"/>
                </a:schemeClr>
              </a:gs>
              <a:gs pos="20000">
                <a:srgbClr val="318FB0"/>
              </a:gs>
              <a:gs pos="0">
                <a:schemeClr val="accent5">
                  <a:lumMod val="20000"/>
                  <a:lumOff val="80000"/>
                </a:schemeClr>
              </a:gs>
              <a:gs pos="80000">
                <a:srgbClr val="318FB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9700" name="Прямоугольник 6">
            <a:extLst>
              <a:ext uri="{FF2B5EF4-FFF2-40B4-BE49-F238E27FC236}">
                <a16:creationId xmlns:a16="http://schemas.microsoft.com/office/drawing/2014/main" id="{9B63E594-8BB5-7BE0-F6E1-1832E9CFE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5141"/>
            <a:ext cx="134429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002060"/>
                </a:solidFill>
              </a:rPr>
              <a:t>Редакция стандарта</a:t>
            </a:r>
          </a:p>
          <a:p>
            <a:pPr algn="ctr" eaLnBrk="1" hangingPunct="1"/>
            <a:r>
              <a:rPr lang="ru-RU" altLang="ru-RU" sz="3200" b="1" dirty="0">
                <a:solidFill>
                  <a:srgbClr val="002060"/>
                </a:solidFill>
              </a:rPr>
              <a:t> с использованием специальных сужающих устройств 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72567BF-9DBC-D613-E5D5-4D200A3ADF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70147" y="6898219"/>
            <a:ext cx="577463" cy="577463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6B8C1-54FD-9A11-1D16-26E79628EC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DE81B1B-157D-1C77-1C44-501D01FAFE60}"/>
              </a:ext>
            </a:extLst>
          </p:cNvPr>
          <p:cNvSpPr/>
          <p:nvPr/>
        </p:nvSpPr>
        <p:spPr>
          <a:xfrm>
            <a:off x="0" y="2556495"/>
            <a:ext cx="13442951" cy="69850"/>
          </a:xfrm>
          <a:prstGeom prst="rect">
            <a:avLst/>
          </a:prstGeom>
          <a:gradFill>
            <a:gsLst>
              <a:gs pos="100000">
                <a:schemeClr val="accent5">
                  <a:lumMod val="20000"/>
                  <a:lumOff val="80000"/>
                </a:schemeClr>
              </a:gs>
              <a:gs pos="20000">
                <a:srgbClr val="318FB0"/>
              </a:gs>
              <a:gs pos="0">
                <a:schemeClr val="accent5">
                  <a:lumMod val="20000"/>
                  <a:lumOff val="80000"/>
                </a:schemeClr>
              </a:gs>
              <a:gs pos="80000">
                <a:srgbClr val="318FB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776" name="Заголовок 1">
            <a:extLst>
              <a:ext uri="{FF2B5EF4-FFF2-40B4-BE49-F238E27FC236}">
                <a16:creationId xmlns:a16="http://schemas.microsoft.com/office/drawing/2014/main" id="{FBF6D53B-4FEE-79F8-4A6A-0ADE6D1348F7}"/>
              </a:ext>
            </a:extLst>
          </p:cNvPr>
          <p:cNvSpPr txBox="1">
            <a:spLocks/>
          </p:cNvSpPr>
          <p:nvPr/>
        </p:nvSpPr>
        <p:spPr bwMode="auto">
          <a:xfrm>
            <a:off x="52388" y="280794"/>
            <a:ext cx="13390562" cy="1924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927" tIns="52464" rIns="104927" bIns="52464" anchor="ctr"/>
          <a:lstStyle>
            <a:lvl1pPr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200" b="1" dirty="0">
                <a:solidFill>
                  <a:srgbClr val="002060"/>
                </a:solidFill>
              </a:rPr>
              <a:t>Разработка  стандарта ГОСТ Р </a:t>
            </a:r>
            <a:r>
              <a:rPr lang="ru-RU" altLang="ru-RU" sz="2400" b="1" dirty="0">
                <a:solidFill>
                  <a:srgbClr val="002060"/>
                </a:solidFill>
              </a:rPr>
              <a:t>… </a:t>
            </a:r>
          </a:p>
          <a:p>
            <a:pPr algn="ctr" eaLnBrk="1" hangingPunct="1"/>
            <a:r>
              <a:rPr lang="ru-RU" altLang="ru-RU" sz="2400" b="1" dirty="0">
                <a:solidFill>
                  <a:srgbClr val="002060"/>
                </a:solidFill>
                <a:cs typeface="Times New Roman" panose="02020603050405020304" pitchFamily="18" charset="0"/>
              </a:rPr>
              <a:t>«Государственная система обеспечения единства измерений. </a:t>
            </a:r>
          </a:p>
          <a:p>
            <a:pPr algn="ctr"/>
            <a:r>
              <a:rPr lang="ru-RU" altLang="ru-RU" sz="2400" b="1" dirty="0">
                <a:solidFill>
                  <a:srgbClr val="002060"/>
                </a:solidFill>
                <a:cs typeface="Times New Roman" panose="02020603050405020304" pitchFamily="18" charset="0"/>
              </a:rPr>
              <a:t>Вычислители-контроллеры и комплексы измерительно-вычислительные. </a:t>
            </a:r>
          </a:p>
          <a:p>
            <a:pPr algn="ctr"/>
            <a:r>
              <a:rPr lang="ru-RU" altLang="ru-RU" sz="2400" b="1" dirty="0">
                <a:solidFill>
                  <a:srgbClr val="002060"/>
                </a:solidFill>
                <a:cs typeface="Times New Roman" panose="02020603050405020304" pitchFamily="18" charset="0"/>
              </a:rPr>
              <a:t>Общие метрологические и технические требования»</a:t>
            </a:r>
          </a:p>
        </p:txBody>
      </p:sp>
      <p:sp>
        <p:nvSpPr>
          <p:cNvPr id="2" name="Прямоугольник 3">
            <a:extLst>
              <a:ext uri="{FF2B5EF4-FFF2-40B4-BE49-F238E27FC236}">
                <a16:creationId xmlns:a16="http://schemas.microsoft.com/office/drawing/2014/main" id="{2DE0D33E-0656-D05A-D5D3-E6657DB10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668" y="2923917"/>
            <a:ext cx="12393613" cy="353943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marL="342900" lvl="1" indent="-342900"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Разработка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стандарта </a:t>
            </a:r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включена в Программу национальной   стандартизации ТК 306 «Измерения, управление и автоматизация в промышленных процессах» на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2025 год;</a:t>
            </a:r>
          </a:p>
          <a:p>
            <a:pPr marL="0" lvl="1" indent="0" algn="just" eaLnBrk="1" hangingPunct="1">
              <a:defRPr/>
            </a:pPr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alt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alt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соответствии с ПНС, май 2025 г.:</a:t>
            </a:r>
          </a:p>
          <a:p>
            <a:pPr marL="0" lvl="1" indent="0" algn="just" eaLnBrk="1" hangingPunct="1">
              <a:defRPr/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 -  разработка 1-ой редакции стандарта;</a:t>
            </a:r>
          </a:p>
          <a:p>
            <a:pPr marL="0" lvl="1" indent="0" algn="just" eaLnBrk="1" hangingPunct="1">
              <a:defRPr/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 -  пояснительная записка;</a:t>
            </a:r>
          </a:p>
          <a:p>
            <a:pPr marL="0" lvl="1" indent="0" algn="just" eaLnBrk="1" hangingPunct="1">
              <a:defRPr/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 -  составление сводки отзывов, полученных при рассмотрении темы</a:t>
            </a:r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C88201-CCF7-3704-7280-9EB78D140A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70147" y="6898219"/>
            <a:ext cx="577463" cy="57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9432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Прямоугольник 3">
            <a:extLst>
              <a:ext uri="{FF2B5EF4-FFF2-40B4-BE49-F238E27FC236}">
                <a16:creationId xmlns:a16="http://schemas.microsoft.com/office/drawing/2014/main" id="{B1CA19EF-BCED-E22C-E144-463533BBE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50" y="2124447"/>
            <a:ext cx="13157200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ru-RU" sz="3200" b="1" dirty="0">
                <a:solidFill>
                  <a:srgbClr val="FF0000"/>
                </a:solidFill>
              </a:rPr>
              <a:t>    </a:t>
            </a:r>
            <a:r>
              <a:rPr lang="ru-RU" altLang="ru-RU" sz="3200" b="1" dirty="0">
                <a:solidFill>
                  <a:srgbClr val="FF0000"/>
                </a:solidFill>
              </a:rPr>
              <a:t>   </a:t>
            </a:r>
            <a:r>
              <a:rPr lang="ru-RU" altLang="ru-RU" sz="2800" b="1" dirty="0"/>
              <a:t>Является:</a:t>
            </a:r>
          </a:p>
          <a:p>
            <a:endParaRPr lang="ru-RU" altLang="ru-RU" sz="1000" b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800" dirty="0">
                <a:cs typeface="Times New Roman" panose="02020603050405020304" pitchFamily="18" charset="0"/>
              </a:rPr>
              <a:t>       </a:t>
            </a:r>
            <a:r>
              <a:rPr lang="ru-RU" altLang="ru-RU" sz="2200" b="1" dirty="0">
                <a:cs typeface="Times New Roman" panose="02020603050405020304" pitchFamily="18" charset="0"/>
              </a:rPr>
              <a:t>Отсутствие</a:t>
            </a:r>
            <a:r>
              <a:rPr lang="ru-RU" altLang="ru-RU" sz="2200" dirty="0">
                <a:cs typeface="Times New Roman" panose="02020603050405020304" pitchFamily="18" charset="0"/>
              </a:rPr>
              <a:t> </a:t>
            </a:r>
            <a:r>
              <a:rPr lang="ru-RU" altLang="ru-RU" sz="2200" i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установленных метрологических и технических требований</a:t>
            </a:r>
            <a:r>
              <a:rPr lang="ru-RU" altLang="ru-RU" sz="2200" dirty="0">
                <a:cs typeface="Times New Roman" panose="02020603050405020304" pitchFamily="18" charset="0"/>
              </a:rPr>
              <a:t> к вычислителям-контроллерам и комплексам измерительно-вычислительным на вновь вводимые в эксплуатацию и/или после реконструкции узлы измерения объемного расхода и объема природного газа приведенного к стандартным условиям.</a:t>
            </a:r>
          </a:p>
          <a:p>
            <a:pPr algn="just"/>
            <a:endParaRPr lang="ru-RU" altLang="ru-RU" sz="2000" dirty="0"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2000" b="1" dirty="0">
                <a:cs typeface="Times New Roman" panose="02020603050405020304" pitchFamily="18" charset="0"/>
              </a:rPr>
              <a:t>      </a:t>
            </a:r>
            <a:r>
              <a:rPr lang="ru-RU" altLang="ru-RU" sz="2200" b="1" dirty="0">
                <a:cs typeface="Times New Roman" panose="02020603050405020304" pitchFamily="18" charset="0"/>
              </a:rPr>
              <a:t>Отсутствие единых метрологических и технических требований </a:t>
            </a:r>
            <a:r>
              <a:rPr lang="ru-RU" altLang="ru-RU" sz="2200" dirty="0">
                <a:cs typeface="Times New Roman" panose="02020603050405020304" pitchFamily="18" charset="0"/>
              </a:rPr>
              <a:t>к вычислителям-контроллерам и комплексам измерительно-вычислительным применяемых на узлах измерений природного газа, </a:t>
            </a:r>
            <a:r>
              <a:rPr lang="ru-RU" altLang="ru-RU" sz="2200" i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приводит к разногласиям</a:t>
            </a:r>
            <a:r>
              <a:rPr lang="ru-RU" altLang="ru-RU" sz="2200" dirty="0">
                <a:cs typeface="Times New Roman" panose="02020603050405020304" pitchFamily="18" charset="0"/>
              </a:rPr>
              <a:t> в практическом применении имеющихся на рынке различной продукции, что приводит к </a:t>
            </a:r>
            <a:r>
              <a:rPr lang="ru-RU" altLang="ru-RU" sz="2200" i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неучтенным косвенным потерям в вычислительном процессе</a:t>
            </a:r>
            <a:r>
              <a:rPr lang="ru-RU" altLang="ru-RU" sz="2200" dirty="0">
                <a:cs typeface="Times New Roman" panose="02020603050405020304" pitchFamily="18" charset="0"/>
              </a:rPr>
              <a:t> определения, архивации и передаче объема газа приведенного к стандартным условиям, а также к судебным спорам и разбирательствам между </a:t>
            </a:r>
            <a:r>
              <a:rPr lang="ru-RU" altLang="ru-RU" sz="2200" b="1" dirty="0">
                <a:cs typeface="Times New Roman" panose="02020603050405020304" pitchFamily="18" charset="0"/>
              </a:rPr>
              <a:t>Поставщиком</a:t>
            </a:r>
            <a:r>
              <a:rPr lang="ru-RU" altLang="ru-RU" sz="2200" dirty="0">
                <a:cs typeface="Times New Roman" panose="02020603050405020304" pitchFamily="18" charset="0"/>
              </a:rPr>
              <a:t> газа и его </a:t>
            </a:r>
            <a:r>
              <a:rPr lang="ru-RU" altLang="ru-RU" sz="2200" b="1" dirty="0">
                <a:cs typeface="Times New Roman" panose="02020603050405020304" pitchFamily="18" charset="0"/>
              </a:rPr>
              <a:t>Потребителем</a:t>
            </a:r>
            <a:r>
              <a:rPr lang="ru-RU" altLang="ru-RU" sz="2200" dirty="0"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8436" name="Прямоугольник 6">
            <a:extLst>
              <a:ext uri="{FF2B5EF4-FFF2-40B4-BE49-F238E27FC236}">
                <a16:creationId xmlns:a16="http://schemas.microsoft.com/office/drawing/2014/main" id="{E7167615-4370-AFBF-D1F2-78EAEB1164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" y="100013"/>
            <a:ext cx="13392150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002060"/>
                </a:solidFill>
              </a:rPr>
              <a:t>Основание для разработки стандарта</a:t>
            </a:r>
          </a:p>
          <a:p>
            <a:pPr algn="ctr"/>
            <a:r>
              <a:rPr lang="ru-RU" altLang="ru-RU" sz="2400" b="1" dirty="0">
                <a:solidFill>
                  <a:srgbClr val="002060"/>
                </a:solidFill>
              </a:rPr>
              <a:t>ГОСТ Р … </a:t>
            </a:r>
            <a:r>
              <a:rPr lang="ru-RU" altLang="ru-RU" sz="2400" b="1" dirty="0">
                <a:solidFill>
                  <a:srgbClr val="002060"/>
                </a:solidFill>
                <a:cs typeface="Times New Roman" panose="02020603050405020304" pitchFamily="18" charset="0"/>
              </a:rPr>
              <a:t>«Государственная система обеспечения единства измерений. </a:t>
            </a:r>
          </a:p>
          <a:p>
            <a:pPr algn="ctr"/>
            <a:r>
              <a:rPr lang="ru-RU" altLang="ru-RU" sz="2400" b="1" dirty="0">
                <a:solidFill>
                  <a:srgbClr val="002060"/>
                </a:solidFill>
                <a:cs typeface="Times New Roman" panose="02020603050405020304" pitchFamily="18" charset="0"/>
              </a:rPr>
              <a:t>Вычислители-контроллеры и комплексы измерительно-вычислительные. </a:t>
            </a:r>
          </a:p>
          <a:p>
            <a:pPr algn="ctr"/>
            <a:r>
              <a:rPr lang="ru-RU" altLang="ru-RU" sz="2400" b="1" dirty="0">
                <a:solidFill>
                  <a:srgbClr val="002060"/>
                </a:solidFill>
                <a:cs typeface="Times New Roman" panose="02020603050405020304" pitchFamily="18" charset="0"/>
              </a:rPr>
              <a:t>Общие метрологические и технические требования»</a:t>
            </a:r>
          </a:p>
        </p:txBody>
      </p:sp>
      <p:sp>
        <p:nvSpPr>
          <p:cNvPr id="5" name="Штриховая стрелка вправо 6">
            <a:extLst>
              <a:ext uri="{FF2B5EF4-FFF2-40B4-BE49-F238E27FC236}">
                <a16:creationId xmlns:a16="http://schemas.microsoft.com/office/drawing/2014/main" id="{6769B51D-BF12-5FB9-254E-4F3AF33D5120}"/>
              </a:ext>
            </a:extLst>
          </p:cNvPr>
          <p:cNvSpPr/>
          <p:nvPr/>
        </p:nvSpPr>
        <p:spPr>
          <a:xfrm>
            <a:off x="312738" y="2331070"/>
            <a:ext cx="258762" cy="225425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57E533B-5918-7246-6224-3800D5053987}"/>
              </a:ext>
            </a:extLst>
          </p:cNvPr>
          <p:cNvSpPr/>
          <p:nvPr/>
        </p:nvSpPr>
        <p:spPr>
          <a:xfrm>
            <a:off x="0" y="1908423"/>
            <a:ext cx="13442950" cy="69850"/>
          </a:xfrm>
          <a:prstGeom prst="rect">
            <a:avLst/>
          </a:prstGeom>
          <a:gradFill>
            <a:gsLst>
              <a:gs pos="100000">
                <a:schemeClr val="accent5">
                  <a:lumMod val="20000"/>
                  <a:lumOff val="80000"/>
                </a:schemeClr>
              </a:gs>
              <a:gs pos="20000">
                <a:srgbClr val="318FB0"/>
              </a:gs>
              <a:gs pos="0">
                <a:schemeClr val="accent5">
                  <a:lumMod val="20000"/>
                  <a:lumOff val="80000"/>
                </a:schemeClr>
              </a:gs>
              <a:gs pos="80000">
                <a:srgbClr val="318FB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4CB8397-7CBE-AAE1-158A-3D38890323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70147" y="6898219"/>
            <a:ext cx="577463" cy="57746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Прямоугольник 3">
            <a:extLst>
              <a:ext uri="{FF2B5EF4-FFF2-40B4-BE49-F238E27FC236}">
                <a16:creationId xmlns:a16="http://schemas.microsoft.com/office/drawing/2014/main" id="{30060877-C978-717A-BAC3-3DC9AABB3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48" y="2609473"/>
            <a:ext cx="13033448" cy="424731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3200" b="1" dirty="0">
                <a:solidFill>
                  <a:srgbClr val="FF0000"/>
                </a:solidFill>
              </a:rPr>
              <a:t>    является:</a:t>
            </a:r>
          </a:p>
          <a:p>
            <a:pPr algn="just">
              <a:defRPr/>
            </a:pPr>
            <a:endParaRPr lang="ru-RU" sz="3200" b="1" dirty="0"/>
          </a:p>
          <a:p>
            <a:pPr marL="457200" indent="-457200" algn="just">
              <a:buFont typeface="Wingdings" panose="05000000000000000000" pitchFamily="2" charset="2"/>
              <a:buChar char="Ø"/>
              <a:defRPr/>
            </a:pPr>
            <a:r>
              <a:rPr lang="ru-RU" sz="3200" b="1" dirty="0"/>
              <a:t>развитие</a:t>
            </a:r>
            <a:r>
              <a:rPr lang="ru-RU" sz="3200" dirty="0"/>
              <a:t> законодательной и нормативно-правовой базы в области обеспечения единства измерений расхода и количества</a:t>
            </a:r>
          </a:p>
          <a:p>
            <a:pPr algn="just">
              <a:defRPr/>
            </a:pPr>
            <a:endParaRPr lang="ru-RU" sz="3200" b="1" dirty="0"/>
          </a:p>
          <a:p>
            <a:pPr marL="457200" indent="-457200" algn="just">
              <a:buFont typeface="Wingdings" panose="05000000000000000000" pitchFamily="2" charset="2"/>
              <a:buChar char="Ø"/>
              <a:defRPr/>
            </a:pPr>
            <a:r>
              <a:rPr lang="ru-RU" sz="3200" b="1" dirty="0"/>
              <a:t>минимизация потерь</a:t>
            </a:r>
            <a:r>
              <a:rPr lang="ru-RU" sz="3200" dirty="0"/>
              <a:t>, в том числе методологического характера</a:t>
            </a:r>
          </a:p>
          <a:p>
            <a:pPr marL="457200" indent="-457200" algn="just">
              <a:buFont typeface="Wingdings" panose="05000000000000000000" pitchFamily="2" charset="2"/>
              <a:buChar char="Ø"/>
              <a:defRPr/>
            </a:pPr>
            <a:endParaRPr lang="ru-RU" sz="1400" dirty="0"/>
          </a:p>
          <a:p>
            <a:pPr marL="457200" indent="-457200" algn="just">
              <a:buFont typeface="Wingdings" panose="05000000000000000000" pitchFamily="2" charset="2"/>
              <a:buChar char="Ø"/>
              <a:defRPr/>
            </a:pPr>
            <a:r>
              <a:rPr lang="ru-RU" sz="3200" b="1" dirty="0"/>
              <a:t>совершенствование процессов измерений и учета</a:t>
            </a:r>
            <a:endParaRPr lang="ru-RU" sz="3200" dirty="0"/>
          </a:p>
        </p:txBody>
      </p:sp>
      <p:sp>
        <p:nvSpPr>
          <p:cNvPr id="14339" name="Прямоугольник 6">
            <a:extLst>
              <a:ext uri="{FF2B5EF4-FFF2-40B4-BE49-F238E27FC236}">
                <a16:creationId xmlns:a16="http://schemas.microsoft.com/office/drawing/2014/main" id="{161C8AC5-1BB5-1D34-2953-55797D3C5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526" y="340292"/>
            <a:ext cx="1345247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002060"/>
                </a:solidFill>
              </a:rPr>
              <a:t>Одним из направлений развития </a:t>
            </a:r>
          </a:p>
          <a:p>
            <a:pPr algn="ctr" eaLnBrk="1" hangingPunct="1"/>
            <a:r>
              <a:rPr lang="ru-RU" altLang="ru-RU" sz="3200" b="1" dirty="0">
                <a:solidFill>
                  <a:srgbClr val="002060"/>
                </a:solidFill>
              </a:rPr>
              <a:t>метрологического обеспечения измерений расхода и объема </a:t>
            </a:r>
          </a:p>
          <a:p>
            <a:pPr algn="ctr" eaLnBrk="1" hangingPunct="1"/>
            <a:r>
              <a:rPr lang="ru-RU" altLang="ru-RU" sz="3200" b="1" dirty="0">
                <a:solidFill>
                  <a:srgbClr val="002060"/>
                </a:solidFill>
              </a:rPr>
              <a:t>различных газов и жидкостей</a:t>
            </a:r>
          </a:p>
        </p:txBody>
      </p:sp>
      <p:sp>
        <p:nvSpPr>
          <p:cNvPr id="7" name="Штриховая стрелка вправо 6">
            <a:extLst>
              <a:ext uri="{FF2B5EF4-FFF2-40B4-BE49-F238E27FC236}">
                <a16:creationId xmlns:a16="http://schemas.microsoft.com/office/drawing/2014/main" id="{EA560F5D-5E4F-4813-DB90-7D67BBADC723}"/>
              </a:ext>
            </a:extLst>
          </p:cNvPr>
          <p:cNvSpPr/>
          <p:nvPr/>
        </p:nvSpPr>
        <p:spPr>
          <a:xfrm>
            <a:off x="270024" y="2844527"/>
            <a:ext cx="258763" cy="225425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C26881-925B-E1D3-8860-833FFAD23F95}"/>
              </a:ext>
            </a:extLst>
          </p:cNvPr>
          <p:cNvSpPr/>
          <p:nvPr/>
        </p:nvSpPr>
        <p:spPr>
          <a:xfrm>
            <a:off x="0" y="2198613"/>
            <a:ext cx="13442950" cy="69850"/>
          </a:xfrm>
          <a:prstGeom prst="rect">
            <a:avLst/>
          </a:prstGeom>
          <a:gradFill>
            <a:gsLst>
              <a:gs pos="100000">
                <a:schemeClr val="accent5">
                  <a:lumMod val="20000"/>
                  <a:lumOff val="80000"/>
                </a:schemeClr>
              </a:gs>
              <a:gs pos="20000">
                <a:srgbClr val="318FB0"/>
              </a:gs>
              <a:gs pos="0">
                <a:schemeClr val="accent5">
                  <a:lumMod val="20000"/>
                  <a:lumOff val="80000"/>
                </a:schemeClr>
              </a:gs>
              <a:gs pos="80000">
                <a:srgbClr val="318FB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BEAC6BB-72E8-0250-6C88-3DDC61FD80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70147" y="6898219"/>
            <a:ext cx="577463" cy="577463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Прямоугольник 3">
            <a:extLst>
              <a:ext uri="{FF2B5EF4-FFF2-40B4-BE49-F238E27FC236}">
                <a16:creationId xmlns:a16="http://schemas.microsoft.com/office/drawing/2014/main" id="{318968A9-E13B-4356-1E66-FA85B102C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1865313"/>
            <a:ext cx="13157200" cy="517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US" altLang="ru-RU" sz="3200" b="1" dirty="0">
                <a:solidFill>
                  <a:srgbClr val="FF0000"/>
                </a:solidFill>
              </a:rPr>
              <a:t>    </a:t>
            </a:r>
            <a:r>
              <a:rPr lang="ru-RU" altLang="ru-RU" sz="1800" dirty="0">
                <a:cs typeface="Times New Roman" panose="02020603050405020304" pitchFamily="18" charset="0"/>
              </a:rPr>
              <a:t> </a:t>
            </a:r>
            <a:r>
              <a:rPr lang="ru-RU" altLang="ru-RU" sz="1800" i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Целью разработки является</a:t>
            </a:r>
            <a:r>
              <a:rPr lang="ru-RU" altLang="ru-RU" sz="1800" dirty="0">
                <a:cs typeface="Times New Roman" panose="02020603050405020304" pitchFamily="18" charset="0"/>
              </a:rPr>
              <a:t> установление общих метрологических и технических требований к вычислителям-контроллерам  и   комплексам  измерительно - вычислительным,  применяемых  на  узлах  измерений  природного  газа, </a:t>
            </a:r>
            <a:r>
              <a:rPr lang="ru-RU" altLang="ru-RU" sz="1800" i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в части установления</a:t>
            </a:r>
            <a:r>
              <a:rPr lang="ru-RU" altLang="ru-RU" sz="1800" dirty="0">
                <a:cs typeface="Times New Roman" panose="02020603050405020304" pitchFamily="18" charset="0"/>
              </a:rPr>
              <a:t>:</a:t>
            </a:r>
          </a:p>
          <a:p>
            <a:pPr algn="just"/>
            <a:endParaRPr lang="ru-RU" altLang="ru-RU" sz="800" i="1" u="sng" dirty="0"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 dirty="0">
                <a:cs typeface="Times New Roman" panose="02020603050405020304" pitchFamily="18" charset="0"/>
              </a:rPr>
              <a:t>- общих требований к комплектности и конструкции; </a:t>
            </a:r>
          </a:p>
          <a:p>
            <a:pPr algn="just"/>
            <a:endParaRPr lang="ru-RU" altLang="ru-RU" sz="800" dirty="0"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 dirty="0">
                <a:cs typeface="Times New Roman" panose="02020603050405020304" pitchFamily="18" charset="0"/>
              </a:rPr>
              <a:t>- по устойчивости и прочности к внешним воздействиям имеющим место при рабочей эксплуатации;</a:t>
            </a:r>
          </a:p>
          <a:p>
            <a:pPr algn="just"/>
            <a:endParaRPr lang="ru-RU" altLang="ru-RU" sz="800" dirty="0"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 dirty="0">
                <a:cs typeface="Times New Roman" panose="02020603050405020304" pitchFamily="18" charset="0"/>
              </a:rPr>
              <a:t>- автономному и бесперебойному питанию, к функционалу и параметрам входных и выходных цепей;</a:t>
            </a:r>
          </a:p>
          <a:p>
            <a:pPr algn="just"/>
            <a:endParaRPr lang="ru-RU" altLang="ru-RU" sz="800" dirty="0"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 dirty="0">
                <a:cs typeface="Times New Roman" panose="02020603050405020304" pitchFamily="18" charset="0"/>
              </a:rPr>
              <a:t>- к отчетным устройствам и программному обеспечению с интерфейсом;</a:t>
            </a:r>
          </a:p>
          <a:p>
            <a:pPr algn="just"/>
            <a:endParaRPr lang="ru-RU" altLang="ru-RU" sz="800" dirty="0"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 dirty="0">
                <a:cs typeface="Times New Roman" panose="02020603050405020304" pitchFamily="18" charset="0"/>
              </a:rPr>
              <a:t>- к защите программного обеспечения и функциональной безопасности;</a:t>
            </a:r>
          </a:p>
          <a:p>
            <a:pPr algn="just"/>
            <a:endParaRPr lang="ru-RU" altLang="ru-RU" sz="800" dirty="0"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 dirty="0">
                <a:cs typeface="Times New Roman" panose="02020603050405020304" pitchFamily="18" charset="0"/>
              </a:rPr>
              <a:t>- к помехоустойчивости входных импульсных или частотных каналов;</a:t>
            </a:r>
          </a:p>
          <a:p>
            <a:pPr algn="just"/>
            <a:endParaRPr lang="ru-RU" altLang="ru-RU" sz="800" dirty="0"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 dirty="0">
                <a:cs typeface="Times New Roman" panose="02020603050405020304" pitchFamily="18" charset="0"/>
              </a:rPr>
              <a:t>- к устройствам передачи данных, с перечнем допустимых протоколов обмена данных и передачи телеметрии;</a:t>
            </a:r>
          </a:p>
          <a:p>
            <a:pPr algn="just"/>
            <a:endParaRPr lang="ru-RU" altLang="ru-RU" sz="800" dirty="0"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 dirty="0">
                <a:cs typeface="Times New Roman" panose="02020603050405020304" pitchFamily="18" charset="0"/>
              </a:rPr>
              <a:t>- к формированию листа программирования, к техническим и эксплуатационным документам.</a:t>
            </a:r>
          </a:p>
          <a:p>
            <a:pPr algn="just"/>
            <a:endParaRPr lang="ru-RU" altLang="ru-RU" sz="1800" dirty="0"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 dirty="0"/>
              <a:t>       Разработка данного стандарта позволит обеспечить развитие законодательной и нормативно-правовой базы в области обеспечения единства измерений расхода (объема) природного газа.</a:t>
            </a:r>
          </a:p>
        </p:txBody>
      </p:sp>
      <p:sp>
        <p:nvSpPr>
          <p:cNvPr id="22532" name="Прямоугольник 6">
            <a:extLst>
              <a:ext uri="{FF2B5EF4-FFF2-40B4-BE49-F238E27FC236}">
                <a16:creationId xmlns:a16="http://schemas.microsoft.com/office/drawing/2014/main" id="{77352BF8-F745-04F3-531B-FB1FDB476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" y="100013"/>
            <a:ext cx="13392150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002060"/>
                </a:solidFill>
              </a:rPr>
              <a:t>Целью разработки стандарта</a:t>
            </a:r>
          </a:p>
          <a:p>
            <a:pPr algn="ctr"/>
            <a:r>
              <a:rPr lang="ru-RU" altLang="ru-RU" sz="2400" b="1" dirty="0">
                <a:solidFill>
                  <a:srgbClr val="002060"/>
                </a:solidFill>
              </a:rPr>
              <a:t>ГОСТ Р … </a:t>
            </a:r>
            <a:r>
              <a:rPr lang="ru-RU" altLang="ru-RU" sz="2400" b="1" dirty="0">
                <a:solidFill>
                  <a:srgbClr val="002060"/>
                </a:solidFill>
                <a:cs typeface="Times New Roman" panose="02020603050405020304" pitchFamily="18" charset="0"/>
              </a:rPr>
              <a:t>«Государственная система обеспечения единства измерений. </a:t>
            </a:r>
          </a:p>
          <a:p>
            <a:pPr algn="ctr"/>
            <a:r>
              <a:rPr lang="ru-RU" altLang="ru-RU" sz="2400" b="1" dirty="0">
                <a:solidFill>
                  <a:srgbClr val="002060"/>
                </a:solidFill>
                <a:cs typeface="Times New Roman" panose="02020603050405020304" pitchFamily="18" charset="0"/>
              </a:rPr>
              <a:t>Вычислители-контроллеры и комплексы измерительно-вычислительные. </a:t>
            </a:r>
          </a:p>
          <a:p>
            <a:pPr algn="ctr"/>
            <a:r>
              <a:rPr lang="ru-RU" altLang="ru-RU" sz="2400" b="1" dirty="0">
                <a:solidFill>
                  <a:srgbClr val="002060"/>
                </a:solidFill>
                <a:cs typeface="Times New Roman" panose="02020603050405020304" pitchFamily="18" charset="0"/>
              </a:rPr>
              <a:t>Общие метрологические и технические требования»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6B13DB3-740F-7AF8-E595-3AA74F751F82}"/>
              </a:ext>
            </a:extLst>
          </p:cNvPr>
          <p:cNvSpPr/>
          <p:nvPr/>
        </p:nvSpPr>
        <p:spPr>
          <a:xfrm>
            <a:off x="0" y="1838573"/>
            <a:ext cx="13442950" cy="69850"/>
          </a:xfrm>
          <a:prstGeom prst="rect">
            <a:avLst/>
          </a:prstGeom>
          <a:gradFill>
            <a:gsLst>
              <a:gs pos="100000">
                <a:schemeClr val="accent5">
                  <a:lumMod val="20000"/>
                  <a:lumOff val="80000"/>
                </a:schemeClr>
              </a:gs>
              <a:gs pos="20000">
                <a:srgbClr val="318FB0"/>
              </a:gs>
              <a:gs pos="0">
                <a:schemeClr val="accent5">
                  <a:lumMod val="20000"/>
                  <a:lumOff val="80000"/>
                </a:schemeClr>
              </a:gs>
              <a:gs pos="80000">
                <a:srgbClr val="318FB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52C86ED-A89C-346E-25F6-34BA1BCDE8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70147" y="6898219"/>
            <a:ext cx="577463" cy="577463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Заголовок 3"/>
          <p:cNvSpPr>
            <a:spLocks noGrp="1"/>
          </p:cNvSpPr>
          <p:nvPr>
            <p:ph type="title" idx="4294967295"/>
          </p:nvPr>
        </p:nvSpPr>
        <p:spPr>
          <a:xfrm>
            <a:off x="-20638" y="31750"/>
            <a:ext cx="13484226" cy="1084585"/>
          </a:xfrm>
        </p:spPr>
        <p:txBody>
          <a:bodyPr/>
          <a:lstStyle/>
          <a:p>
            <a:pPr defTabSz="1008063" eaLnBrk="1" hangingPunct="1"/>
            <a:r>
              <a:rPr lang="ru-RU" altLang="ru-RU" sz="2400" b="1" cap="all" dirty="0">
                <a:solidFill>
                  <a:srgbClr val="002060"/>
                </a:solidFill>
                <a:latin typeface="Arial" charset="0"/>
                <a:cs typeface="Arial" charset="0"/>
              </a:rPr>
              <a:t>Программный комплекс «Расходомер ИСО»</a:t>
            </a:r>
          </a:p>
        </p:txBody>
      </p:sp>
      <p:sp>
        <p:nvSpPr>
          <p:cNvPr id="6" name="Объект 1"/>
          <p:cNvSpPr txBox="1">
            <a:spLocks/>
          </p:cNvSpPr>
          <p:nvPr/>
        </p:nvSpPr>
        <p:spPr>
          <a:xfrm>
            <a:off x="1957388" y="2986088"/>
            <a:ext cx="6510337" cy="3970337"/>
          </a:xfrm>
          <a:prstGeom prst="rect">
            <a:avLst/>
          </a:prstGeom>
        </p:spPr>
        <p:txBody>
          <a:bodyPr/>
          <a:lstStyle>
            <a:lvl1pPr marL="314325" indent="-314325" defTabSz="1008063">
              <a:spcBef>
                <a:spcPct val="20000"/>
              </a:spcBef>
              <a:buFont typeface="Arial" charset="0"/>
              <a:buChar char="•"/>
              <a:defRPr sz="3700">
                <a:solidFill>
                  <a:schemeClr val="tx1"/>
                </a:solidFill>
                <a:latin typeface="Calibri" pitchFamily="34" charset="0"/>
              </a:defRPr>
            </a:lvl1pPr>
            <a:lvl2pPr marL="576263" indent="-273050" defTabSz="1008063">
              <a:spcBef>
                <a:spcPct val="20000"/>
              </a:spcBef>
              <a:buFont typeface="Arial" charset="0"/>
              <a:buChar char="–"/>
              <a:defRPr sz="3200">
                <a:solidFill>
                  <a:schemeClr val="tx1"/>
                </a:solidFill>
                <a:latin typeface="Calibri" pitchFamily="34" charset="0"/>
              </a:defRPr>
            </a:lvl2pPr>
            <a:lvl3pPr marL="855663" indent="-228600" defTabSz="1008063">
              <a:spcBef>
                <a:spcPct val="20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3pPr>
            <a:lvl4pPr marL="1143000" indent="-228600" defTabSz="1008063">
              <a:spcBef>
                <a:spcPct val="20000"/>
              </a:spcBef>
              <a:buFont typeface="Arial" charset="0"/>
              <a:buChar char="–"/>
              <a:defRPr sz="2300">
                <a:solidFill>
                  <a:schemeClr val="tx1"/>
                </a:solidFill>
                <a:latin typeface="Calibri" pitchFamily="34" charset="0"/>
              </a:defRPr>
            </a:lvl4pPr>
            <a:lvl5pPr marL="1462088" indent="-228600" defTabSz="1008063">
              <a:spcBef>
                <a:spcPct val="20000"/>
              </a:spcBef>
              <a:buFont typeface="Arial" charset="0"/>
              <a:buChar char="»"/>
              <a:defRPr sz="2300">
                <a:solidFill>
                  <a:schemeClr val="tx1"/>
                </a:solidFill>
                <a:latin typeface="Calibri" pitchFamily="34" charset="0"/>
              </a:defRPr>
            </a:lvl5pPr>
            <a:lvl6pPr marL="1919288" indent="-228600" defTabSz="10080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>
                <a:solidFill>
                  <a:schemeClr val="tx1"/>
                </a:solidFill>
                <a:latin typeface="Calibri" pitchFamily="34" charset="0"/>
              </a:defRPr>
            </a:lvl6pPr>
            <a:lvl7pPr marL="2376488" indent="-228600" defTabSz="10080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>
                <a:solidFill>
                  <a:schemeClr val="tx1"/>
                </a:solidFill>
                <a:latin typeface="Calibri" pitchFamily="34" charset="0"/>
              </a:defRPr>
            </a:lvl7pPr>
            <a:lvl8pPr marL="2833688" indent="-228600" defTabSz="10080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>
                <a:solidFill>
                  <a:schemeClr val="tx1"/>
                </a:solidFill>
                <a:latin typeface="Calibri" pitchFamily="34" charset="0"/>
              </a:defRPr>
            </a:lvl8pPr>
            <a:lvl9pPr marL="3290888" indent="-228600" defTabSz="10080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buClr>
                <a:srgbClr val="31B6FD"/>
              </a:buClr>
              <a:buFont typeface="Wingdings" pitchFamily="2" charset="2"/>
              <a:buChar char="v"/>
            </a:pPr>
            <a:endParaRPr lang="ru-RU" altLang="ru-RU" sz="1900" dirty="0">
              <a:solidFill>
                <a:srgbClr val="073E87"/>
              </a:solidFill>
            </a:endParaRPr>
          </a:p>
          <a:p>
            <a:pPr eaLnBrk="1" hangingPunct="1">
              <a:buClr>
                <a:srgbClr val="31B6FD"/>
              </a:buClr>
              <a:buFont typeface="Symbol" pitchFamily="18" charset="2"/>
              <a:buChar char=""/>
            </a:pPr>
            <a:endParaRPr lang="ru-RU" altLang="ru-RU" sz="1900" dirty="0">
              <a:solidFill>
                <a:srgbClr val="073E87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116335"/>
            <a:ext cx="13442951" cy="69850"/>
          </a:xfrm>
          <a:prstGeom prst="rect">
            <a:avLst/>
          </a:prstGeom>
          <a:gradFill>
            <a:gsLst>
              <a:gs pos="100000">
                <a:schemeClr val="accent5">
                  <a:lumMod val="20000"/>
                  <a:lumOff val="80000"/>
                </a:schemeClr>
              </a:gs>
              <a:gs pos="20000">
                <a:srgbClr val="318FB0"/>
              </a:gs>
              <a:gs pos="0">
                <a:schemeClr val="accent5">
                  <a:lumMod val="20000"/>
                  <a:lumOff val="80000"/>
                </a:schemeClr>
              </a:gs>
              <a:gs pos="80000">
                <a:srgbClr val="318FB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F6CC0E9-7967-F72D-3A17-7A8CEC185D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9374" y="1344313"/>
            <a:ext cx="4310901" cy="546130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B08804E-BCE7-45F7-AD7C-A4B1292E56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70147" y="6898219"/>
            <a:ext cx="577463" cy="57746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4FF70E0-6647-4E21-26F4-095D9AC90AAA}"/>
              </a:ext>
            </a:extLst>
          </p:cNvPr>
          <p:cNvSpPr txBox="1"/>
          <p:nvPr/>
        </p:nvSpPr>
        <p:spPr>
          <a:xfrm>
            <a:off x="622675" y="1484510"/>
            <a:ext cx="7610968" cy="51809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2438" indent="-302438" algn="just" defTabSz="1008126" eaLnBrk="1" fontAlgn="auto" hangingPunct="1">
              <a:spcBef>
                <a:spcPts val="662"/>
              </a:spcBef>
              <a:spcAft>
                <a:spcPts val="1323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Предназначен для решения метрологических задач при учете жидкостей и газов</a:t>
            </a:r>
          </a:p>
          <a:p>
            <a:pPr marL="302438" indent="-302438" algn="just" defTabSz="1008126" eaLnBrk="1" fontAlgn="auto" hangingPunct="1">
              <a:spcBef>
                <a:spcPts val="662"/>
              </a:spcBef>
              <a:spcAft>
                <a:spcPts val="1323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Включен в единый реестр российского программного обеспечения </a:t>
            </a:r>
          </a:p>
          <a:p>
            <a:pPr marL="302438" indent="-302438" algn="just" defTabSz="1008126" eaLnBrk="1" fontAlgn="auto" hangingPunct="1">
              <a:spcBef>
                <a:spcPts val="662"/>
              </a:spcBef>
              <a:spcAft>
                <a:spcPts val="1323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Реализованы алгоритмы в соответствии с межгосударственными и национальными стандартами РФ в области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расходометрии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2438" indent="-302438" algn="just" defTabSz="1008126" eaLnBrk="1" fontAlgn="auto" hangingPunct="1">
              <a:spcBef>
                <a:spcPts val="662"/>
              </a:spcBef>
              <a:spcAft>
                <a:spcPts val="1323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Используется более чем в 2000 организаций РФ, ближнего и дальнего зарубежья</a:t>
            </a:r>
          </a:p>
          <a:p>
            <a:pPr marL="0" indent="0" algn="just" defTabSz="1008126" eaLnBrk="1" fontAlgn="auto" hangingPunct="1">
              <a:spcBef>
                <a:spcPts val="662"/>
              </a:spcBef>
              <a:spcAft>
                <a:spcPts val="1323"/>
              </a:spcAft>
              <a:buNone/>
              <a:defRPr/>
            </a:pPr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Поддерживает работу на Windows и Linux (Астра, Альт, Ред ОС и т.д.)</a:t>
            </a:r>
            <a:endParaRPr lang="ru-RU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>
            <a:extLst>
              <a:ext uri="{FF2B5EF4-FFF2-40B4-BE49-F238E27FC236}">
                <a16:creationId xmlns:a16="http://schemas.microsoft.com/office/drawing/2014/main" id="{EEB2F57A-065E-5D39-1DDA-137BDAA54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388" y="287338"/>
            <a:ext cx="9647237" cy="1349375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ru-RU" altLang="ru-RU" sz="3087" b="1">
              <a:solidFill>
                <a:schemeClr val="tx2"/>
              </a:solidFill>
            </a:endParaRPr>
          </a:p>
        </p:txBody>
      </p:sp>
      <p:sp>
        <p:nvSpPr>
          <p:cNvPr id="3076" name="Rectangle 5">
            <a:extLst>
              <a:ext uri="{FF2B5EF4-FFF2-40B4-BE49-F238E27FC236}">
                <a16:creationId xmlns:a16="http://schemas.microsoft.com/office/drawing/2014/main" id="{7C70EF18-EFD5-1079-5B45-743C4EB11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2463" y="3305175"/>
            <a:ext cx="9647237" cy="2776538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985">
              <a:solidFill>
                <a:schemeClr val="tx2"/>
              </a:solidFill>
            </a:endParaRPr>
          </a:p>
        </p:txBody>
      </p:sp>
      <p:sp>
        <p:nvSpPr>
          <p:cNvPr id="232452" name="Прямоугольник 2">
            <a:extLst>
              <a:ext uri="{FF2B5EF4-FFF2-40B4-BE49-F238E27FC236}">
                <a16:creationId xmlns:a16="http://schemas.microsoft.com/office/drawing/2014/main" id="{67397CB2-FA50-F426-DB22-615662F36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" y="1749813"/>
            <a:ext cx="13130212" cy="5724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2300" dirty="0"/>
              <a:t>независимая российская компания, предоставляющая широкий спектр метрологических услуг для предприятий нефтегазохимического комплекса и смежных отраслей промышленности</a:t>
            </a:r>
          </a:p>
          <a:p>
            <a:endParaRPr lang="ru-RU" altLang="ru-RU" sz="2400" b="1" dirty="0">
              <a:solidFill>
                <a:srgbClr val="002060"/>
              </a:solidFill>
            </a:endParaRPr>
          </a:p>
          <a:p>
            <a:pPr indent="536575" algn="just">
              <a:spcAft>
                <a:spcPts val="600"/>
              </a:spcAft>
              <a:tabLst>
                <a:tab pos="536575" algn="l"/>
              </a:tabLst>
            </a:pPr>
            <a:r>
              <a:rPr lang="ru-RU" altLang="ru-RU" sz="2400" b="1" dirty="0">
                <a:solidFill>
                  <a:srgbClr val="002060"/>
                </a:solidFill>
              </a:rPr>
              <a:t>Основное направление деятельности:  </a:t>
            </a:r>
          </a:p>
          <a:p>
            <a:pPr indent="536575" algn="just">
              <a:tabLst>
                <a:tab pos="536575" algn="l"/>
              </a:tabLst>
            </a:pPr>
            <a:r>
              <a:rPr lang="ru-RU" altLang="ru-RU" dirty="0"/>
              <a:t>Оказание эффективного содействия в развитии метрологического обеспечения российского    </a:t>
            </a:r>
          </a:p>
          <a:p>
            <a:pPr indent="536575" algn="just">
              <a:tabLst>
                <a:tab pos="536575" algn="l"/>
              </a:tabLst>
            </a:pPr>
            <a:r>
              <a:rPr lang="ru-RU" altLang="ru-RU" dirty="0"/>
              <a:t>нефтегазохимического комплекса и комплексов стран СНГ и ближнего зарубежья</a:t>
            </a:r>
          </a:p>
          <a:p>
            <a:pPr indent="536575" algn="just">
              <a:tabLst>
                <a:tab pos="536575" algn="l"/>
              </a:tabLst>
            </a:pPr>
            <a:endParaRPr lang="ru-RU" altLang="ru-RU" sz="2000" dirty="0"/>
          </a:p>
          <a:p>
            <a:pPr indent="536575" algn="just">
              <a:spcAft>
                <a:spcPts val="600"/>
              </a:spcAft>
              <a:tabLst>
                <a:tab pos="536575" algn="l"/>
              </a:tabLst>
            </a:pPr>
            <a:r>
              <a:rPr lang="ru-RU" altLang="ru-RU" sz="2400" b="1" dirty="0">
                <a:solidFill>
                  <a:srgbClr val="002060"/>
                </a:solidFill>
              </a:rPr>
              <a:t>Приоритетные задачи:</a:t>
            </a:r>
          </a:p>
          <a:p>
            <a:pPr marL="536575" algn="just">
              <a:tabLst>
                <a:tab pos="536575" algn="l"/>
              </a:tabLst>
            </a:pPr>
            <a:r>
              <a:rPr lang="ru-RU" altLang="ru-RU" dirty="0"/>
              <a:t>Проведение научных исследований по разработке и совершенствованию действующих метрологических документов, межгосударственных стандартов и стандартов Российской Федерации</a:t>
            </a:r>
          </a:p>
          <a:p>
            <a:pPr marL="536575" algn="just">
              <a:tabLst>
                <a:tab pos="536575" algn="l"/>
              </a:tabLst>
            </a:pPr>
            <a:endParaRPr lang="ru-RU" altLang="ru-RU" dirty="0"/>
          </a:p>
          <a:p>
            <a:pPr marL="536575" algn="just">
              <a:spcAft>
                <a:spcPts val="60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Участие в работе технических комитетов по стандартизации:</a:t>
            </a:r>
          </a:p>
          <a:p>
            <a:pPr marL="536575" algn="just">
              <a:spcAft>
                <a:spcPts val="0"/>
              </a:spcAft>
              <a:defRPr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«Метрологическое обеспечение добычи и учета энергоресурсов (жидкостей и газов)» (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ТК 024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536575" algn="just">
              <a:spcAft>
                <a:spcPts val="0"/>
              </a:spcAft>
              <a:defRPr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«Природный и сжиженные газы» (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ТК 052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536575" algn="just">
              <a:tabLst>
                <a:tab pos="536575" algn="l"/>
              </a:tabLst>
            </a:pPr>
            <a:endParaRPr lang="ru-RU" altLang="ru-RU" dirty="0"/>
          </a:p>
        </p:txBody>
      </p:sp>
      <p:sp>
        <p:nvSpPr>
          <p:cNvPr id="232454" name="Прямоугольник 1">
            <a:extLst>
              <a:ext uri="{FF2B5EF4-FFF2-40B4-BE49-F238E27FC236}">
                <a16:creationId xmlns:a16="http://schemas.microsoft.com/office/drawing/2014/main" id="{B79AA257-DC23-1A54-A8AB-8B0571167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96255"/>
            <a:ext cx="1344295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4000" b="1" dirty="0">
                <a:solidFill>
                  <a:srgbClr val="002060"/>
                </a:solidFill>
              </a:rPr>
              <a:t>Центр Метрологии «СТП»</a:t>
            </a:r>
          </a:p>
        </p:txBody>
      </p:sp>
      <p:sp>
        <p:nvSpPr>
          <p:cNvPr id="9" name="Штриховая стрелка вправо 8">
            <a:extLst>
              <a:ext uri="{FF2B5EF4-FFF2-40B4-BE49-F238E27FC236}">
                <a16:creationId xmlns:a16="http://schemas.microsoft.com/office/drawing/2014/main" id="{A83255C1-DAFE-5D06-8CB4-3BC5F4ADAAAA}"/>
              </a:ext>
            </a:extLst>
          </p:cNvPr>
          <p:cNvSpPr/>
          <p:nvPr/>
        </p:nvSpPr>
        <p:spPr>
          <a:xfrm>
            <a:off x="280988" y="2988543"/>
            <a:ext cx="258762" cy="225425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Штриховая стрелка вправо 9">
            <a:extLst>
              <a:ext uri="{FF2B5EF4-FFF2-40B4-BE49-F238E27FC236}">
                <a16:creationId xmlns:a16="http://schemas.microsoft.com/office/drawing/2014/main" id="{B9BE3CED-F79E-4F93-C046-683060151DDB}"/>
              </a:ext>
            </a:extLst>
          </p:cNvPr>
          <p:cNvSpPr/>
          <p:nvPr/>
        </p:nvSpPr>
        <p:spPr>
          <a:xfrm>
            <a:off x="265113" y="4347294"/>
            <a:ext cx="258762" cy="225425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43F4426-90F0-D283-E669-E796CF21ADF6}"/>
              </a:ext>
            </a:extLst>
          </p:cNvPr>
          <p:cNvSpPr/>
          <p:nvPr/>
        </p:nvSpPr>
        <p:spPr>
          <a:xfrm>
            <a:off x="0" y="1476375"/>
            <a:ext cx="13442951" cy="69850"/>
          </a:xfrm>
          <a:prstGeom prst="rect">
            <a:avLst/>
          </a:prstGeom>
          <a:gradFill>
            <a:gsLst>
              <a:gs pos="100000">
                <a:schemeClr val="accent5">
                  <a:lumMod val="20000"/>
                  <a:lumOff val="80000"/>
                </a:schemeClr>
              </a:gs>
              <a:gs pos="20000">
                <a:srgbClr val="318FB0"/>
              </a:gs>
              <a:gs pos="0">
                <a:schemeClr val="accent5">
                  <a:lumMod val="20000"/>
                  <a:lumOff val="80000"/>
                </a:schemeClr>
              </a:gs>
              <a:gs pos="80000">
                <a:srgbClr val="318FB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Штриховая стрелка вправо 9">
            <a:extLst>
              <a:ext uri="{FF2B5EF4-FFF2-40B4-BE49-F238E27FC236}">
                <a16:creationId xmlns:a16="http://schemas.microsoft.com/office/drawing/2014/main" id="{51F83213-DF8D-1BF6-F5BA-0A116C7D52FC}"/>
              </a:ext>
            </a:extLst>
          </p:cNvPr>
          <p:cNvSpPr/>
          <p:nvPr/>
        </p:nvSpPr>
        <p:spPr>
          <a:xfrm>
            <a:off x="270025" y="6075486"/>
            <a:ext cx="258762" cy="225425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9444EBC-D7A8-5FC4-0504-4A63374F66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70147" y="6898219"/>
            <a:ext cx="577463" cy="577463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5583B957-D652-CC13-0B3A-F8DF3D1A2AF8}"/>
              </a:ext>
            </a:extLst>
          </p:cNvPr>
          <p:cNvGrpSpPr/>
          <p:nvPr/>
        </p:nvGrpSpPr>
        <p:grpSpPr>
          <a:xfrm>
            <a:off x="342628" y="1237040"/>
            <a:ext cx="12742777" cy="5577653"/>
            <a:chOff x="303159" y="733552"/>
            <a:chExt cx="11557589" cy="5058883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DD6CFCB-8A57-15AA-D4B0-A1F4AB925763}"/>
                </a:ext>
              </a:extLst>
            </p:cNvPr>
            <p:cNvSpPr txBox="1"/>
            <p:nvPr/>
          </p:nvSpPr>
          <p:spPr>
            <a:xfrm>
              <a:off x="303159" y="735155"/>
              <a:ext cx="5687502" cy="50572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 defTabSz="1008126" eaLnBrk="1" fontAlgn="auto" hangingPunct="1">
                <a:spcBef>
                  <a:spcPts val="0"/>
                </a:spcBef>
                <a:spcAft>
                  <a:spcPts val="662"/>
                </a:spcAft>
                <a:defRPr/>
              </a:pPr>
              <a:r>
                <a:rPr lang="ru-RU" sz="1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Работы в области обеспечения единства измерений </a:t>
              </a:r>
              <a:r>
                <a:rPr lang="ru-RU" sz="1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соответствии с областью аккредитации:</a:t>
              </a:r>
            </a:p>
            <a:p>
              <a:pPr marL="378047" indent="-378047" algn="just" defTabSz="1008126" eaLnBrk="1" fontAlgn="auto" hangingPunct="1">
                <a:spcBef>
                  <a:spcPts val="0"/>
                </a:spcBef>
                <a:spcAft>
                  <a:spcPts val="662"/>
                </a:spcAft>
                <a:buFontTx/>
                <a:buChar char="-"/>
                <a:defRPr/>
              </a:pPr>
              <a:r>
                <a:rPr lang="ru-RU" sz="1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Разработка и аттестация методик (методов) измерений</a:t>
              </a:r>
            </a:p>
            <a:p>
              <a:pPr marL="378047" indent="-378047" algn="just" defTabSz="1008126" eaLnBrk="1" fontAlgn="auto" hangingPunct="1">
                <a:spcBef>
                  <a:spcPts val="0"/>
                </a:spcBef>
                <a:spcAft>
                  <a:spcPts val="662"/>
                </a:spcAft>
                <a:buFontTx/>
                <a:buChar char="-"/>
                <a:defRPr/>
              </a:pPr>
              <a:r>
                <a:rPr lang="ru-RU" sz="1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Метрологическая экспертиза документации</a:t>
              </a:r>
            </a:p>
            <a:p>
              <a:pPr marL="378047" indent="-378047" algn="just" defTabSz="1008126" eaLnBrk="1" fontAlgn="auto" hangingPunct="1">
                <a:spcBef>
                  <a:spcPts val="0"/>
                </a:spcBef>
                <a:spcAft>
                  <a:spcPts val="662"/>
                </a:spcAft>
                <a:buFontTx/>
                <a:buChar char="-"/>
                <a:defRPr/>
              </a:pPr>
              <a:r>
                <a:rPr lang="ru-RU" sz="1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Испытания средств измерений в целях утверждения типа</a:t>
              </a:r>
            </a:p>
            <a:p>
              <a:pPr marL="378047" indent="-378047" algn="just" defTabSz="1008126" eaLnBrk="1" fontAlgn="auto" hangingPunct="1">
                <a:spcBef>
                  <a:spcPts val="0"/>
                </a:spcBef>
                <a:spcAft>
                  <a:spcPts val="662"/>
                </a:spcAft>
                <a:buFontTx/>
                <a:buChar char="-"/>
                <a:defRPr/>
              </a:pPr>
              <a:r>
                <a:rPr lang="ru-RU" sz="1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Поверка средств измерений</a:t>
              </a:r>
            </a:p>
            <a:p>
              <a:pPr algn="just" defTabSz="1008126" eaLnBrk="1" fontAlgn="auto" hangingPunct="1">
                <a:spcBef>
                  <a:spcPts val="0"/>
                </a:spcBef>
                <a:spcAft>
                  <a:spcPts val="662"/>
                </a:spcAft>
                <a:defRPr/>
              </a:pPr>
              <a:endPara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 defTabSz="1008126" eaLnBrk="1" fontAlgn="auto" hangingPunct="1">
                <a:spcBef>
                  <a:spcPts val="0"/>
                </a:spcBef>
                <a:spcAft>
                  <a:spcPts val="662"/>
                </a:spcAft>
                <a:defRPr/>
              </a:pPr>
              <a:r>
                <a:rPr lang="ru-RU" sz="1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 также:</a:t>
              </a:r>
            </a:p>
            <a:p>
              <a:pPr marL="378047" indent="-378047" algn="just" defTabSz="1008126" eaLnBrk="1" fontAlgn="auto" hangingPunct="1">
                <a:spcBef>
                  <a:spcPts val="0"/>
                </a:spcBef>
                <a:spcAft>
                  <a:spcPts val="662"/>
                </a:spcAft>
                <a:buFontTx/>
                <a:buChar char="-"/>
                <a:defRPr/>
              </a:pPr>
              <a:r>
                <a:rPr lang="ru-RU" sz="1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Разработка методик учета и материальных потоков</a:t>
              </a:r>
            </a:p>
            <a:p>
              <a:pPr marL="378047" indent="-378047" algn="just" defTabSz="1008126" eaLnBrk="1" fontAlgn="auto" hangingPunct="1">
                <a:spcBef>
                  <a:spcPts val="0"/>
                </a:spcBef>
                <a:spcAft>
                  <a:spcPts val="662"/>
                </a:spcAft>
                <a:buFontTx/>
                <a:buChar char="-"/>
                <a:defRPr/>
              </a:pPr>
              <a:r>
                <a:rPr lang="ru-RU" sz="1800" dirty="0">
                  <a:solidFill>
                    <a:prstClr val="black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Подтверждение реализуемости методик измерений расхода и объема газа </a:t>
              </a:r>
            </a:p>
            <a:p>
              <a:pPr marL="378047" indent="-378047" algn="just" defTabSz="1008126" eaLnBrk="1" fontAlgn="auto" hangingPunct="1">
                <a:spcBef>
                  <a:spcPts val="0"/>
                </a:spcBef>
                <a:spcAft>
                  <a:spcPts val="662"/>
                </a:spcAft>
                <a:buFontTx/>
                <a:buChar char="-"/>
                <a:defRPr/>
              </a:pPr>
              <a:r>
                <a:rPr lang="ru-RU" sz="1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Метрологический аудит и экспертиза узлов измерений</a:t>
              </a:r>
            </a:p>
            <a:p>
              <a:pPr marL="378047" indent="-378047" algn="just" defTabSz="1008126" eaLnBrk="1" fontAlgn="auto" hangingPunct="1">
                <a:spcBef>
                  <a:spcPts val="0"/>
                </a:spcBef>
                <a:spcAft>
                  <a:spcPts val="662"/>
                </a:spcAft>
                <a:buFontTx/>
                <a:buChar char="-"/>
                <a:defRPr/>
              </a:pPr>
              <a:r>
                <a:rPr lang="ru-RU" sz="1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Консалтинговые услуги по аккредитации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75657FA-6A38-66ED-0119-682636441C3A}"/>
                </a:ext>
              </a:extLst>
            </p:cNvPr>
            <p:cNvSpPr txBox="1"/>
            <p:nvPr/>
          </p:nvSpPr>
          <p:spPr>
            <a:xfrm>
              <a:off x="6348468" y="3945660"/>
              <a:ext cx="5508000" cy="100029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defTabSz="1008126" eaLnBrk="1" fontAlgn="auto" hangingPunct="1">
                <a:spcBef>
                  <a:spcPts val="0"/>
                </a:spcBef>
                <a:spcAft>
                  <a:spcPts val="662"/>
                </a:spcAft>
                <a:defRPr/>
              </a:pPr>
              <a:r>
                <a:rPr lang="ru-RU" sz="1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Испытания для сертификации:</a:t>
              </a:r>
            </a:p>
            <a:p>
              <a:pPr marL="378047" indent="-378047" defTabSz="1008126" eaLnBrk="1" fontAlgn="auto" hangingPunct="1">
                <a:spcBef>
                  <a:spcPts val="0"/>
                </a:spcBef>
                <a:spcAft>
                  <a:spcPts val="662"/>
                </a:spcAft>
                <a:buFontTx/>
                <a:buChar char="-"/>
                <a:defRPr/>
              </a:pPr>
              <a:r>
                <a:rPr lang="ru-RU" sz="1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СИ в СДС ИНТЕРГАЗСЕРТ</a:t>
              </a:r>
            </a:p>
            <a:p>
              <a:pPr marL="378047" indent="-378047" defTabSz="1008126" eaLnBrk="1" fontAlgn="auto" hangingPunct="1">
                <a:spcBef>
                  <a:spcPts val="0"/>
                </a:spcBef>
                <a:spcAft>
                  <a:spcPts val="662"/>
                </a:spcAft>
                <a:buFontTx/>
                <a:buChar char="-"/>
                <a:defRPr/>
              </a:pPr>
              <a:r>
                <a:rPr lang="ru-RU" sz="1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СИ в СДС ГАЗСЕРТ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4A1BA1C-600D-864C-B595-CC5B33EDEF12}"/>
                </a:ext>
              </a:extLst>
            </p:cNvPr>
            <p:cNvSpPr txBox="1"/>
            <p:nvPr/>
          </p:nvSpPr>
          <p:spPr>
            <a:xfrm>
              <a:off x="6352748" y="733552"/>
              <a:ext cx="5508000" cy="2921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 defTabSz="1008126" eaLnBrk="1" fontAlgn="auto" hangingPunct="1">
                <a:spcBef>
                  <a:spcPts val="0"/>
                </a:spcBef>
                <a:spcAft>
                  <a:spcPts val="662"/>
                </a:spcAft>
                <a:defRPr/>
              </a:pPr>
              <a:r>
                <a:rPr lang="ru-RU" sz="1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Участие в работе технических комитетов по стандартизации:</a:t>
              </a:r>
            </a:p>
            <a:p>
              <a:pPr marL="378047" indent="-378047" algn="just" defTabSz="1008126" eaLnBrk="1" fontAlgn="auto" hangingPunct="1">
                <a:spcBef>
                  <a:spcPts val="0"/>
                </a:spcBef>
                <a:spcAft>
                  <a:spcPts val="662"/>
                </a:spcAft>
                <a:buFontTx/>
                <a:buChar char="-"/>
                <a:defRPr/>
              </a:pPr>
              <a:r>
                <a:rPr lang="ru-RU" sz="1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«Метрологическое обеспечение добычи и учета энергоресурсов (жидкостей и газов)» (</a:t>
              </a:r>
              <a:r>
                <a:rPr lang="ru-RU" sz="1800" dirty="0">
                  <a:solidFill>
                    <a:srgbClr val="25406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ТК 024</a:t>
              </a:r>
              <a:r>
                <a:rPr lang="ru-RU" sz="1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  <a:p>
              <a:pPr marL="378047" indent="-378047" algn="just" defTabSz="1008126" eaLnBrk="1" fontAlgn="auto" hangingPunct="1">
                <a:spcBef>
                  <a:spcPts val="0"/>
                </a:spcBef>
                <a:spcAft>
                  <a:spcPts val="662"/>
                </a:spcAft>
                <a:buFontTx/>
                <a:buChar char="-"/>
                <a:defRPr/>
              </a:pPr>
              <a:r>
                <a:rPr lang="ru-RU" sz="1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«Природный и сжиженные газы» (</a:t>
              </a:r>
              <a:r>
                <a:rPr lang="ru-RU" sz="1800" dirty="0">
                  <a:solidFill>
                    <a:srgbClr val="25406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ТК 052</a:t>
              </a:r>
              <a:r>
                <a:rPr lang="ru-RU" sz="1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  <a:p>
              <a:pPr marL="378047" indent="-378047" algn="just" defTabSz="1008126" eaLnBrk="1" fontAlgn="auto" hangingPunct="1">
                <a:spcBef>
                  <a:spcPts val="0"/>
                </a:spcBef>
                <a:spcAft>
                  <a:spcPts val="662"/>
                </a:spcAft>
                <a:buFontTx/>
                <a:buChar char="-"/>
                <a:defRPr/>
              </a:pPr>
              <a:r>
                <a:rPr lang="ru-RU" sz="18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Участие в рассмотрении и метрологической экспертизе нормативных документов в области стандартизации</a:t>
              </a:r>
              <a:endParaRPr lang="ru-RU" sz="1400" kern="1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marL="378047" indent="-378047" algn="just" defTabSz="1008126" eaLnBrk="1" fontAlgn="auto" hangingPunct="1">
                <a:spcBef>
                  <a:spcPts val="0"/>
                </a:spcBef>
                <a:spcAft>
                  <a:spcPts val="662"/>
                </a:spcAft>
                <a:buFontTx/>
                <a:buChar char="-"/>
                <a:defRPr/>
              </a:pPr>
              <a:r>
                <a:rPr lang="ru-RU" sz="18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Разработка межгосударственных, национальных стандартов и стандартов организации</a:t>
              </a:r>
              <a:endParaRPr lang="ru-RU" sz="1400" kern="1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55661CD4-E023-5ABE-BD91-750E66759F07}"/>
                </a:ext>
              </a:extLst>
            </p:cNvPr>
            <p:cNvSpPr txBox="1"/>
            <p:nvPr/>
          </p:nvSpPr>
          <p:spPr>
            <a:xfrm>
              <a:off x="6348468" y="5206218"/>
              <a:ext cx="5508000" cy="5862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defTabSz="1008126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ru-RU" sz="1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Сертификационные</a:t>
              </a:r>
              <a:r>
                <a:rPr lang="ru-RU" sz="1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испытания</a:t>
              </a:r>
              <a:r>
                <a:rPr lang="ru-RU" sz="1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программного обеспечения</a:t>
              </a:r>
              <a:r>
                <a:rPr lang="ru-RU" sz="1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в СДС ПО СИ ФГБУ «ВНИИМС»</a:t>
              </a:r>
            </a:p>
          </p:txBody>
        </p:sp>
      </p:grp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6DC7AE2-2E3B-4D1E-D9C0-A78EE1411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64" y="118297"/>
            <a:ext cx="1344295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4000" b="1" dirty="0">
                <a:solidFill>
                  <a:srgbClr val="002060"/>
                </a:solidFill>
              </a:rPr>
              <a:t>Деятельность Центра Метрологии «СТП»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D6BC001-C408-C9C3-D8EC-51360083A7AE}"/>
              </a:ext>
            </a:extLst>
          </p:cNvPr>
          <p:cNvSpPr/>
          <p:nvPr/>
        </p:nvSpPr>
        <p:spPr>
          <a:xfrm>
            <a:off x="0" y="972319"/>
            <a:ext cx="13442951" cy="69850"/>
          </a:xfrm>
          <a:prstGeom prst="rect">
            <a:avLst/>
          </a:prstGeom>
          <a:gradFill>
            <a:gsLst>
              <a:gs pos="100000">
                <a:schemeClr val="accent5">
                  <a:lumMod val="20000"/>
                  <a:lumOff val="80000"/>
                </a:schemeClr>
              </a:gs>
              <a:gs pos="20000">
                <a:srgbClr val="318FB0"/>
              </a:gs>
              <a:gs pos="0">
                <a:schemeClr val="accent5">
                  <a:lumMod val="20000"/>
                  <a:lumOff val="80000"/>
                </a:schemeClr>
              </a:gs>
              <a:gs pos="80000">
                <a:srgbClr val="318FB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69F3A69-3A66-5543-5B0A-81A7283055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70147" y="6898219"/>
            <a:ext cx="577463" cy="57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62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B214B86-C139-C342-7460-431338D7C544}"/>
              </a:ext>
            </a:extLst>
          </p:cNvPr>
          <p:cNvSpPr/>
          <p:nvPr/>
        </p:nvSpPr>
        <p:spPr>
          <a:xfrm>
            <a:off x="0" y="3255963"/>
            <a:ext cx="4641850" cy="12192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927" tIns="52464" rIns="104927" bIns="52464" anchor="ctr"/>
          <a:lstStyle/>
          <a:p>
            <a:pPr algn="ctr" defTabSz="104931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254061"/>
              </a:solidFill>
            </a:endParaRPr>
          </a:p>
        </p:txBody>
      </p:sp>
      <p:sp>
        <p:nvSpPr>
          <p:cNvPr id="36867" name="TextBox 3">
            <a:extLst>
              <a:ext uri="{FF2B5EF4-FFF2-40B4-BE49-F238E27FC236}">
                <a16:creationId xmlns:a16="http://schemas.microsoft.com/office/drawing/2014/main" id="{C3096D86-87A5-8734-7EE7-C4B636F003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413000"/>
            <a:ext cx="1344295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921" tIns="52460" rIns="104921" bIns="52460">
            <a:spAutoFit/>
          </a:bodyPr>
          <a:lstStyle>
            <a:lvl1pPr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СПАСИБО  ЗА ВНИМАНИЕ!</a:t>
            </a:r>
          </a:p>
        </p:txBody>
      </p:sp>
      <p:sp>
        <p:nvSpPr>
          <p:cNvPr id="36868" name="TextBox 3">
            <a:extLst>
              <a:ext uri="{FF2B5EF4-FFF2-40B4-BE49-F238E27FC236}">
                <a16:creationId xmlns:a16="http://schemas.microsoft.com/office/drawing/2014/main" id="{BEBCBC70-2B8E-6892-7573-E4C33FF89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38" y="4068763"/>
            <a:ext cx="7056437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921" tIns="52460" rIns="104921" bIns="52460">
            <a:spAutoFit/>
          </a:bodyPr>
          <a:lstStyle>
            <a:lvl1pPr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ООО ЦМ «СТП»</a:t>
            </a:r>
          </a:p>
          <a:p>
            <a:pPr eaLnBrk="1" hangingPunct="1">
              <a:spcBef>
                <a:spcPts val="600"/>
              </a:spcBef>
            </a:pPr>
            <a:r>
              <a:rPr lang="ru-RU" altLang="ru-RU" sz="24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РТ, г. Казань, ул. Петербургская, д. 50</a:t>
            </a:r>
          </a:p>
          <a:p>
            <a:pPr eaLnBrk="1" hangingPunct="1"/>
            <a:r>
              <a:rPr lang="ru-RU" altLang="ru-RU" sz="24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+7 (843) 214-20-98</a:t>
            </a:r>
          </a:p>
          <a:p>
            <a:pPr eaLnBrk="1" hangingPunct="1"/>
            <a:r>
              <a:rPr lang="en-US" altLang="ru-RU" sz="24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office@ooostp.ru</a:t>
            </a:r>
          </a:p>
          <a:p>
            <a:pPr eaLnBrk="1" hangingPunct="1"/>
            <a:r>
              <a:rPr lang="en-US" altLang="ru-RU" sz="24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www.ooostp.ru</a:t>
            </a:r>
            <a:endParaRPr lang="ru-RU" altLang="ru-RU" sz="2400" b="1" dirty="0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2624F4D-822B-6AE1-A719-515A66E3EE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0067" y="6178139"/>
            <a:ext cx="1297543" cy="129754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3E23B2E7-B5C0-2CAA-EB65-4B0BF3AFC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2239"/>
            <a:ext cx="13442949" cy="719138"/>
          </a:xfrm>
        </p:spPr>
        <p:txBody>
          <a:bodyPr/>
          <a:lstStyle/>
          <a:p>
            <a:r>
              <a:rPr lang="ru-RU" alt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закон № 162-ФЗ «О стандартизации в РФ»</a:t>
            </a:r>
            <a:endParaRPr lang="ru-RU" alt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904C5CC7-B139-886E-D9A2-266A7ACE12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12736" y="1588718"/>
            <a:ext cx="12817475" cy="5536874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ru-RU" alt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ациональный стандарт</a:t>
            </a:r>
            <a:r>
              <a:rPr lang="ru-RU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- документ по стандартизации,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разработанный техническим комитетом по стандартизации и утвержденный федеральным органом исполнительной власти в сфере стандартизации.</a:t>
            </a:r>
          </a:p>
          <a:p>
            <a:pPr algn="just">
              <a:buFont typeface="Wingdings" panose="05000000000000000000" pitchFamily="2" charset="2"/>
              <a:buChar char="ü"/>
              <a:defRPr/>
            </a:pP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Документы национальной системы стандартизации </a:t>
            </a:r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должны противоречить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федеральным законам Российской Федерации и нормативным правовым актам.</a:t>
            </a:r>
          </a:p>
          <a:p>
            <a:pPr algn="just">
              <a:buFont typeface="Wingdings" panose="05000000000000000000" pitchFamily="2" charset="2"/>
              <a:buChar char="ü"/>
              <a:defRPr/>
            </a:pP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Документы национальной системы стандартизации применяются </a:t>
            </a:r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добровольной основе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одинаковым образом и в равной мере.</a:t>
            </a:r>
          </a:p>
        </p:txBody>
      </p:sp>
      <p:pic>
        <p:nvPicPr>
          <p:cNvPr id="15364" name="Рисунок 1">
            <a:extLst>
              <a:ext uri="{FF2B5EF4-FFF2-40B4-BE49-F238E27FC236}">
                <a16:creationId xmlns:a16="http://schemas.microsoft.com/office/drawing/2014/main" id="{0A2513E6-0B1F-9AA5-4EA8-2C7505932A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58875"/>
            <a:ext cx="13442950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7C3E56D-C584-88FC-8B54-61BD6E3931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70147" y="6898219"/>
            <a:ext cx="577463" cy="57746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>
            <a:extLst>
              <a:ext uri="{FF2B5EF4-FFF2-40B4-BE49-F238E27FC236}">
                <a16:creationId xmlns:a16="http://schemas.microsoft.com/office/drawing/2014/main" id="{F65571A3-C575-4F52-B4F6-24CDC30EF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7950"/>
            <a:ext cx="13442949" cy="946879"/>
          </a:xfrm>
        </p:spPr>
        <p:txBody>
          <a:bodyPr/>
          <a:lstStyle/>
          <a:p>
            <a:r>
              <a:rPr lang="ru-RU" alt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Статус национального стандарта</a:t>
            </a:r>
            <a:r>
              <a:rPr lang="ru-RU" altLang="ru-RU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AEFF19B1-41D0-6DC8-D368-53006F672D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9068" y="1447611"/>
            <a:ext cx="13104812" cy="5846393"/>
          </a:xfrm>
        </p:spPr>
        <p:txBody>
          <a:bodyPr/>
          <a:lstStyle/>
          <a:p>
            <a:pPr marL="0" indent="719138" algn="just">
              <a:buFont typeface="Arial" panose="020B0604020202020204" pitchFamily="34" charset="0"/>
              <a:buNone/>
              <a:defRPr/>
            </a:pPr>
            <a:r>
              <a:rPr lang="ru-RU" alt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Правовой статус национального стандарта  как обязательного 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 соответствии с законодательством РФ устанавливается как в частном, так и в публичном порядке, например если стандарт используется в договорных обязательствах   (</a:t>
            </a:r>
            <a:r>
              <a:rPr lang="ru-RU" altLang="ru-RU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ст. 309, 469 Гражданского кодекса РФ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719138" algn="just">
              <a:buFont typeface="Arial" panose="020B0604020202020204" pitchFamily="34" charset="0"/>
              <a:buNone/>
              <a:defRPr/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Применение национального стандарта является 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обязательным:</a:t>
            </a:r>
          </a:p>
          <a:p>
            <a:pPr marL="0" indent="719138" algn="just">
              <a:buFont typeface="Arial" panose="020B0604020202020204" pitchFamily="34" charset="0"/>
              <a:buNone/>
              <a:defRPr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- для изготовителя и (или) исполнителя в случае публичного заявления о соответствии национальному стандарту;</a:t>
            </a:r>
          </a:p>
          <a:p>
            <a:pPr marL="0" indent="719138" algn="just">
              <a:buFont typeface="Arial" panose="020B0604020202020204" pitchFamily="34" charset="0"/>
              <a:buNone/>
              <a:defRPr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- в случае применения обозначения национального стандарта в маркировке, в эксплуатационной или иной документации; 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719138" algn="just">
              <a:buFont typeface="Arial" panose="020B0604020202020204" pitchFamily="34" charset="0"/>
              <a:buNone/>
              <a:tabLst>
                <a:tab pos="719138" algn="l"/>
              </a:tabLst>
              <a:defRPr/>
            </a:pPr>
            <a:r>
              <a:rPr lang="ru-RU" alt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Обязанность применения</a:t>
            </a:r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методик измерения, (изложенных например в </a:t>
            </a:r>
            <a:r>
              <a:rPr lang="ru-RU" altLang="ru-RU" sz="2800" i="1" dirty="0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ГОСТ Р 8.733, ГОСТ Р 8.785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) определяются по согласованию заинтересованных сторон в рамках договорных (юридических) отношений.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46853D1-1B29-5D4B-5492-F0EAFC624362}"/>
              </a:ext>
            </a:extLst>
          </p:cNvPr>
          <p:cNvSpPr/>
          <p:nvPr/>
        </p:nvSpPr>
        <p:spPr>
          <a:xfrm>
            <a:off x="4152" y="1215501"/>
            <a:ext cx="13442950" cy="71438"/>
          </a:xfrm>
          <a:prstGeom prst="rect">
            <a:avLst/>
          </a:prstGeom>
          <a:gradFill>
            <a:gsLst>
              <a:gs pos="100000">
                <a:schemeClr val="accent5">
                  <a:lumMod val="20000"/>
                  <a:lumOff val="80000"/>
                </a:schemeClr>
              </a:gs>
              <a:gs pos="20000">
                <a:srgbClr val="318FB0"/>
              </a:gs>
              <a:gs pos="0">
                <a:schemeClr val="accent5">
                  <a:lumMod val="20000"/>
                  <a:lumOff val="80000"/>
                </a:schemeClr>
              </a:gs>
              <a:gs pos="80000">
                <a:srgbClr val="318FB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Рисунок 7">
            <a:extLst>
              <a:ext uri="{FF2B5EF4-FFF2-40B4-BE49-F238E27FC236}">
                <a16:creationId xmlns:a16="http://schemas.microsoft.com/office/drawing/2014/main" id="{483E72EE-2DF1-06CE-D32A-20D04CA8C0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679" y="3492599"/>
            <a:ext cx="292100" cy="285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28BC50D3-982D-2D1D-C27F-DE809D0B85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679" y="6012879"/>
            <a:ext cx="292100" cy="285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1B0FD97-B11F-BF22-99F1-D7D8540B8C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70147" y="6898219"/>
            <a:ext cx="577463" cy="57746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3EC01-D0F1-31E8-4A9F-4A5CF04FD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F52DEEA0-1E93-D0FB-3FC5-6B7C617A05EA}"/>
              </a:ext>
            </a:extLst>
          </p:cNvPr>
          <p:cNvSpPr/>
          <p:nvPr/>
        </p:nvSpPr>
        <p:spPr>
          <a:xfrm>
            <a:off x="0" y="1326946"/>
            <a:ext cx="13442950" cy="69850"/>
          </a:xfrm>
          <a:prstGeom prst="rect">
            <a:avLst/>
          </a:prstGeom>
          <a:gradFill>
            <a:gsLst>
              <a:gs pos="100000">
                <a:schemeClr val="accent5">
                  <a:lumMod val="20000"/>
                  <a:lumOff val="80000"/>
                </a:schemeClr>
              </a:gs>
              <a:gs pos="20000">
                <a:srgbClr val="318FB0"/>
              </a:gs>
              <a:gs pos="0">
                <a:schemeClr val="accent5">
                  <a:lumMod val="20000"/>
                  <a:lumOff val="80000"/>
                </a:schemeClr>
              </a:gs>
              <a:gs pos="80000">
                <a:srgbClr val="318FB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195" name="Прямоугольник 6">
            <a:extLst>
              <a:ext uri="{FF2B5EF4-FFF2-40B4-BE49-F238E27FC236}">
                <a16:creationId xmlns:a16="http://schemas.microsoft.com/office/drawing/2014/main" id="{96FEB61F-A55A-591B-CF6C-0D9BFBF09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66" y="397996"/>
            <a:ext cx="134429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3600" b="1" dirty="0">
                <a:solidFill>
                  <a:srgbClr val="002060"/>
                </a:solidFill>
              </a:rPr>
              <a:t>Обзор пересматриваемых стандартов </a:t>
            </a:r>
          </a:p>
        </p:txBody>
      </p:sp>
      <p:sp>
        <p:nvSpPr>
          <p:cNvPr id="3" name="Прямоугольник 3">
            <a:extLst>
              <a:ext uri="{FF2B5EF4-FFF2-40B4-BE49-F238E27FC236}">
                <a16:creationId xmlns:a16="http://schemas.microsoft.com/office/drawing/2014/main" id="{BD19D7DB-BC53-90BE-0B3D-2FAD23EDF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434" y="1908423"/>
            <a:ext cx="12452745" cy="5040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altLang="ru-RU" sz="3200" b="1" dirty="0">
                <a:solidFill>
                  <a:srgbClr val="002060"/>
                </a:solidFill>
              </a:rPr>
              <a:t>ГОСТ Р 8.733–2011  </a:t>
            </a:r>
            <a:r>
              <a:rPr lang="ru-RU" altLang="ru-RU" sz="2800" b="1" dirty="0">
                <a:solidFill>
                  <a:srgbClr val="000000"/>
                </a:solidFill>
              </a:rPr>
              <a:t>«ГСИ. Системы измерений количества и параметров свободного нефтяного газа. Общие метрологические и технические требования»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altLang="ru-RU" sz="80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altLang="ru-RU" sz="1800" b="1" dirty="0">
                <a:solidFill>
                  <a:srgbClr val="C00000"/>
                </a:solidFill>
              </a:rPr>
              <a:t>Стандарт действует более 12 лет, (в 2014г. проведена поправка к тексту и Изм.№1) </a:t>
            </a:r>
            <a:endParaRPr lang="ru-RU" altLang="ru-RU" sz="1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altLang="ru-RU" sz="800" b="1" dirty="0">
              <a:solidFill>
                <a:srgbClr val="0070C0"/>
              </a:solidFill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altLang="ru-RU" sz="800" b="1" dirty="0">
              <a:solidFill>
                <a:srgbClr val="0070C0"/>
              </a:solidFill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altLang="ru-RU" sz="800" b="1" dirty="0">
              <a:solidFill>
                <a:srgbClr val="0070C0"/>
              </a:solidFill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altLang="ru-RU" sz="3200" b="1" dirty="0">
                <a:solidFill>
                  <a:srgbClr val="002060"/>
                </a:solidFill>
              </a:rPr>
              <a:t>ГОСТ Р 8.785–2012  </a:t>
            </a:r>
            <a:r>
              <a:rPr lang="ru-RU" altLang="ru-RU" sz="2800" b="1" dirty="0">
                <a:solidFill>
                  <a:srgbClr val="000000"/>
                </a:solidFill>
              </a:rPr>
              <a:t>«ГСИ. Масса газового конденсата, сжиженного углеводородного газа и широкой фракции легких углеводородов. Общие требования к методикам (методам) измерений» </a:t>
            </a:r>
            <a:r>
              <a:rPr lang="ru-RU" altLang="ru-RU" sz="2800" i="1" dirty="0">
                <a:solidFill>
                  <a:srgbClr val="FF0000"/>
                </a:solidFill>
              </a:rPr>
              <a:t>  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altLang="ru-RU" sz="800" i="1" dirty="0">
                <a:solidFill>
                  <a:srgbClr val="FF0000"/>
                </a:solidFill>
              </a:rPr>
              <a:t>   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altLang="ru-RU" sz="1800" b="1" dirty="0">
                <a:solidFill>
                  <a:srgbClr val="C00000"/>
                </a:solidFill>
              </a:rPr>
              <a:t>Стандарт действует более 10 лет</a:t>
            </a:r>
            <a:r>
              <a:rPr lang="ru-RU" altLang="ru-RU" sz="1800" b="1" i="1" dirty="0">
                <a:solidFill>
                  <a:srgbClr val="C00000"/>
                </a:solidFill>
              </a:rPr>
              <a:t>           </a:t>
            </a:r>
          </a:p>
        </p:txBody>
      </p:sp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C1072521-4B52-BCBC-48EC-54E10D6049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1" y="2052439"/>
            <a:ext cx="292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7">
            <a:extLst>
              <a:ext uri="{FF2B5EF4-FFF2-40B4-BE49-F238E27FC236}">
                <a16:creationId xmlns:a16="http://schemas.microsoft.com/office/drawing/2014/main" id="{5D8CD6D4-6EAE-3FA3-78F3-C69373FF84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1" y="4889169"/>
            <a:ext cx="292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0496866-DCCE-5256-0A9D-71834834D4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70147" y="6898219"/>
            <a:ext cx="577463" cy="57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880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Прямоугольник 6">
            <a:extLst>
              <a:ext uri="{FF2B5EF4-FFF2-40B4-BE49-F238E27FC236}">
                <a16:creationId xmlns:a16="http://schemas.microsoft.com/office/drawing/2014/main" id="{B2487812-3E3B-8EED-7FE5-167D673B75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66" y="397996"/>
            <a:ext cx="134429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3600" b="1" dirty="0">
                <a:solidFill>
                  <a:srgbClr val="002060"/>
                </a:solidFill>
              </a:rPr>
              <a:t>Обзор пересматриваемых стандартов </a:t>
            </a:r>
          </a:p>
        </p:txBody>
      </p:sp>
      <p:sp>
        <p:nvSpPr>
          <p:cNvPr id="2" name="Прямоугольник 3">
            <a:extLst>
              <a:ext uri="{FF2B5EF4-FFF2-40B4-BE49-F238E27FC236}">
                <a16:creationId xmlns:a16="http://schemas.microsoft.com/office/drawing/2014/main" id="{6B4F07FB-C34B-869F-A7B9-1AABBD2ED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388" y="1692399"/>
            <a:ext cx="12497791" cy="516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ru-RU" altLang="ru-RU" sz="3600" b="1" dirty="0">
                <a:solidFill>
                  <a:srgbClr val="002060"/>
                </a:solidFill>
              </a:rPr>
              <a:t>ГОСТ </a:t>
            </a:r>
            <a:r>
              <a:rPr lang="en-US" altLang="ru-RU" sz="3600" b="1" dirty="0">
                <a:solidFill>
                  <a:srgbClr val="002060"/>
                </a:solidFill>
              </a:rPr>
              <a:t>8</a:t>
            </a:r>
            <a:r>
              <a:rPr lang="ru-RU" altLang="ru-RU" sz="3600" b="1" dirty="0">
                <a:solidFill>
                  <a:srgbClr val="002060"/>
                </a:solidFill>
              </a:rPr>
              <a:t>.586.1-2005 – ГОСТ 8.586.5-2005 </a:t>
            </a:r>
            <a:r>
              <a:rPr lang="ru-RU" altLang="ru-RU" sz="2800" b="1" dirty="0">
                <a:solidFill>
                  <a:srgbClr val="000000"/>
                </a:solidFill>
              </a:rPr>
              <a:t>«ГСИ. Измерение расхода и количества жидкостей и газов с помощью стандартных сужающих устройств»</a:t>
            </a:r>
          </a:p>
          <a:p>
            <a:pPr marL="342900" indent="-342900" algn="just"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273050" algn="l"/>
              </a:tabLst>
              <a:defRPr/>
            </a:pPr>
            <a:r>
              <a:rPr lang="ru-RU" altLang="ru-RU" sz="2000" b="1" dirty="0">
                <a:solidFill>
                  <a:srgbClr val="C00000"/>
                </a:solidFill>
              </a:rPr>
              <a:t>Комплекс стандартов действует более 19 лет, (в 2007 была проведена поправка)</a:t>
            </a:r>
            <a:endParaRPr lang="ru-RU" altLang="ru-RU" sz="2000" dirty="0"/>
          </a:p>
          <a:p>
            <a:pPr marL="342900" indent="-342900" algn="just"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273050" algn="l"/>
              </a:tabLst>
              <a:defRPr/>
            </a:pPr>
            <a:endParaRPr lang="ru-RU" sz="800" b="1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800" b="1" dirty="0">
              <a:solidFill>
                <a:srgbClr val="002060"/>
              </a:solidFill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rgbClr val="002060"/>
                </a:solidFill>
              </a:rPr>
              <a:t>РД 50-411-83</a:t>
            </a:r>
            <a:r>
              <a:rPr lang="ru-RU" altLang="ru-RU" sz="3200" b="1" dirty="0">
                <a:solidFill>
                  <a:srgbClr val="002060"/>
                </a:solidFill>
              </a:rPr>
              <a:t> </a:t>
            </a:r>
            <a:r>
              <a:rPr lang="ru-RU" sz="2800" b="1" dirty="0"/>
              <a:t>«Методические указания. Расход жидкостей и газов. Методика выполнения измерений с помощью специальных сужающих устройств»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altLang="ru-RU" sz="800" i="1" dirty="0">
              <a:solidFill>
                <a:srgbClr val="0070C0"/>
              </a:solidFill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altLang="ru-RU" sz="2000" b="1" dirty="0">
                <a:solidFill>
                  <a:srgbClr val="C00000"/>
                </a:solidFill>
              </a:rPr>
              <a:t>Документ действует более 40 лет</a:t>
            </a:r>
            <a:endParaRPr lang="ru-RU" altLang="ru-RU" sz="20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altLang="ru-RU" sz="2400" i="1" dirty="0">
              <a:solidFill>
                <a:srgbClr val="0070C0"/>
              </a:solidFill>
            </a:endParaRPr>
          </a:p>
        </p:txBody>
      </p:sp>
      <p:pic>
        <p:nvPicPr>
          <p:cNvPr id="3" name="Рисунок 7">
            <a:extLst>
              <a:ext uri="{FF2B5EF4-FFF2-40B4-BE49-F238E27FC236}">
                <a16:creationId xmlns:a16="http://schemas.microsoft.com/office/drawing/2014/main" id="{6B0BDF98-F7C6-A1E7-6FE6-52663CE5C2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1" y="1836415"/>
            <a:ext cx="292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Рисунок 7">
            <a:extLst>
              <a:ext uri="{FF2B5EF4-FFF2-40B4-BE49-F238E27FC236}">
                <a16:creationId xmlns:a16="http://schemas.microsoft.com/office/drawing/2014/main" id="{D2BCE123-4280-08E3-D023-009A293BF4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1" y="4307658"/>
            <a:ext cx="292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44C7922-A38B-7C84-EF56-89678DC89D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70147" y="6898219"/>
            <a:ext cx="577463" cy="577463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5AC691F-4054-DA74-DC1C-FC3157DD3CA0}"/>
              </a:ext>
            </a:extLst>
          </p:cNvPr>
          <p:cNvSpPr/>
          <p:nvPr/>
        </p:nvSpPr>
        <p:spPr>
          <a:xfrm>
            <a:off x="0" y="1326946"/>
            <a:ext cx="13442950" cy="69850"/>
          </a:xfrm>
          <a:prstGeom prst="rect">
            <a:avLst/>
          </a:prstGeom>
          <a:gradFill>
            <a:gsLst>
              <a:gs pos="100000">
                <a:schemeClr val="accent5">
                  <a:lumMod val="20000"/>
                  <a:lumOff val="80000"/>
                </a:schemeClr>
              </a:gs>
              <a:gs pos="20000">
                <a:srgbClr val="318FB0"/>
              </a:gs>
              <a:gs pos="0">
                <a:schemeClr val="accent5">
                  <a:lumMod val="20000"/>
                  <a:lumOff val="80000"/>
                </a:schemeClr>
              </a:gs>
              <a:gs pos="80000">
                <a:srgbClr val="318FB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CD64E-E0AB-1513-C910-18847EC86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Прямоугольник 3">
            <a:extLst>
              <a:ext uri="{FF2B5EF4-FFF2-40B4-BE49-F238E27FC236}">
                <a16:creationId xmlns:a16="http://schemas.microsoft.com/office/drawing/2014/main" id="{90E769A4-15BB-37F2-236A-902C7FAD1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367" y="1555751"/>
            <a:ext cx="12892087" cy="5372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altLang="ru-RU" sz="28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Целью пересмотра стандартов является: </a:t>
            </a:r>
            <a:r>
              <a:rPr lang="ru-RU" altLang="ru-RU" sz="2800" i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altLang="ru-RU" sz="8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alt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выполнение требований Федерального закона </a:t>
            </a: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РФ № 102-ФЗ «Об обеспечении единства измерений» в части </a:t>
            </a:r>
            <a:r>
              <a:rPr lang="ru-RU" alt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защиты прав и законных интересов граждан, общества </a:t>
            </a: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государства от отрицательных последствий недостоверных результатов измерений, обеспечение единства измерений объемного расхода и (или) объема различных сред, установление и унификация требований, предъявляемых к системам измерений;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ru-RU" altLang="ru-RU" sz="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alt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получение результатов измерений с оценкой относительной погрешности</a:t>
            </a:r>
            <a:r>
              <a:rPr lang="ru-RU" alt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которые должны быть </a:t>
            </a:r>
            <a:r>
              <a:rPr lang="ru-RU" altLang="ru-RU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сопоставлены</a:t>
            </a: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установленными обязательными метрологическими требованиями и соответствовать показателям точности, в соответствии с требованиями Постановления Правительства РФ от 16.11.2020 </a:t>
            </a:r>
            <a:r>
              <a:rPr lang="ru-RU" alt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№1847</a:t>
            </a: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795" name="Прямоугольник 6">
            <a:extLst>
              <a:ext uri="{FF2B5EF4-FFF2-40B4-BE49-F238E27FC236}">
                <a16:creationId xmlns:a16="http://schemas.microsoft.com/office/drawing/2014/main" id="{285B56A6-003F-229C-B6C8-A56487F4D7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764" y="315536"/>
            <a:ext cx="1346835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002060"/>
                </a:solidFill>
              </a:rPr>
              <a:t>Общие причины </a:t>
            </a:r>
            <a:r>
              <a:rPr lang="ru-RU" altLang="ru-RU" sz="3200" b="1" dirty="0">
                <a:solidFill>
                  <a:srgbClr val="FF0000"/>
                </a:solidFill>
              </a:rPr>
              <a:t>переработки действующих </a:t>
            </a:r>
            <a:r>
              <a:rPr lang="ru-RU" altLang="ru-RU" sz="3200" b="1" dirty="0">
                <a:solidFill>
                  <a:srgbClr val="002060"/>
                </a:solidFill>
              </a:rPr>
              <a:t>стандартов</a:t>
            </a:r>
            <a:r>
              <a:rPr lang="en-US" altLang="ru-RU" sz="3200" b="1" dirty="0">
                <a:solidFill>
                  <a:srgbClr val="002060"/>
                </a:solidFill>
              </a:rPr>
              <a:t> </a:t>
            </a:r>
            <a:endParaRPr lang="ru-RU" altLang="ru-RU" sz="3200" b="1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7AC3AD1-B8C6-2239-0C22-4848E28BF551}"/>
              </a:ext>
            </a:extLst>
          </p:cNvPr>
          <p:cNvSpPr/>
          <p:nvPr/>
        </p:nvSpPr>
        <p:spPr>
          <a:xfrm>
            <a:off x="0" y="1173957"/>
            <a:ext cx="13442951" cy="69850"/>
          </a:xfrm>
          <a:prstGeom prst="rect">
            <a:avLst/>
          </a:prstGeom>
          <a:gradFill>
            <a:gsLst>
              <a:gs pos="100000">
                <a:schemeClr val="accent5">
                  <a:lumMod val="20000"/>
                  <a:lumOff val="80000"/>
                </a:schemeClr>
              </a:gs>
              <a:gs pos="20000">
                <a:srgbClr val="318FB0"/>
              </a:gs>
              <a:gs pos="0">
                <a:schemeClr val="accent5">
                  <a:lumMod val="20000"/>
                  <a:lumOff val="80000"/>
                </a:schemeClr>
              </a:gs>
              <a:gs pos="80000">
                <a:srgbClr val="318FB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882FF51-244F-FFF3-AD96-7A208AF7DA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70147" y="6898219"/>
            <a:ext cx="577463" cy="57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971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F2E16D-2F97-387E-978C-D188584169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Прямоугольник 3">
            <a:extLst>
              <a:ext uri="{FF2B5EF4-FFF2-40B4-BE49-F238E27FC236}">
                <a16:creationId xmlns:a16="http://schemas.microsoft.com/office/drawing/2014/main" id="{41E03BBB-0FCC-E505-9EB3-6B736EB875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755" y="1548304"/>
            <a:ext cx="12889432" cy="5757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altLang="ru-RU" sz="28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Целью пересмотра стандартов является: </a:t>
            </a:r>
            <a:r>
              <a:rPr lang="ru-RU" altLang="ru-RU" sz="2800" i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altLang="ru-RU" sz="800" i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применение положений международных стандартов, стандартов организаций и технических условий, которые содержат новые и (или) прогрессивные требования к объектам стандартизации и способствующих повышению конкурентоспособности продукции (работ, услуг);</a:t>
            </a: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содействие использованию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полученного практического опыта в различных областях знаний и решений, инноваций, достижений науки и техники</a:t>
            </a: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применения новых видов продукции и </a:t>
            </a:r>
            <a:r>
              <a:rPr lang="ru-RU" alt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цифровизации процессов измерений;</a:t>
            </a:r>
            <a:endParaRPr lang="ru-RU" altLang="ru-RU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тенденции развития измерительной техники и соответствие положениям Приказа Минпромторга от 15.12.2015 </a:t>
            </a:r>
            <a:r>
              <a:rPr lang="ru-RU" alt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№4091;</a:t>
            </a: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соответствовать положениям Государственной поверочной схемы для средств измерений объемного и массового расходов газа в соответствии с Приказом Росстандарта от 29.12.2018 </a:t>
            </a:r>
            <a:r>
              <a:rPr lang="ru-RU" alt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ru-RU" alt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2825</a:t>
            </a:r>
            <a:r>
              <a:rPr lang="ru-RU" alt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C5E98CE-21F2-C5F6-98F3-56433E75EAE7}"/>
              </a:ext>
            </a:extLst>
          </p:cNvPr>
          <p:cNvSpPr/>
          <p:nvPr/>
        </p:nvSpPr>
        <p:spPr>
          <a:xfrm>
            <a:off x="0" y="1173957"/>
            <a:ext cx="13442951" cy="69850"/>
          </a:xfrm>
          <a:prstGeom prst="rect">
            <a:avLst/>
          </a:prstGeom>
          <a:gradFill>
            <a:gsLst>
              <a:gs pos="100000">
                <a:schemeClr val="accent5">
                  <a:lumMod val="20000"/>
                  <a:lumOff val="80000"/>
                </a:schemeClr>
              </a:gs>
              <a:gs pos="20000">
                <a:srgbClr val="318FB0"/>
              </a:gs>
              <a:gs pos="0">
                <a:schemeClr val="accent5">
                  <a:lumMod val="20000"/>
                  <a:lumOff val="80000"/>
                </a:schemeClr>
              </a:gs>
              <a:gs pos="80000">
                <a:srgbClr val="318FB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Прямоугольник 6">
            <a:extLst>
              <a:ext uri="{FF2B5EF4-FFF2-40B4-BE49-F238E27FC236}">
                <a16:creationId xmlns:a16="http://schemas.microsoft.com/office/drawing/2014/main" id="{DDCD5ECE-E2C4-9613-8CAA-A9327EAB8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764" y="315536"/>
            <a:ext cx="1346835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002060"/>
                </a:solidFill>
              </a:rPr>
              <a:t>Общие причины </a:t>
            </a:r>
            <a:r>
              <a:rPr lang="ru-RU" altLang="ru-RU" sz="3200" b="1" dirty="0">
                <a:solidFill>
                  <a:srgbClr val="FF0000"/>
                </a:solidFill>
              </a:rPr>
              <a:t>переработки действующих </a:t>
            </a:r>
            <a:r>
              <a:rPr lang="ru-RU" altLang="ru-RU" sz="3200" b="1" dirty="0">
                <a:solidFill>
                  <a:srgbClr val="002060"/>
                </a:solidFill>
              </a:rPr>
              <a:t>стандартов</a:t>
            </a:r>
            <a:r>
              <a:rPr lang="en-US" altLang="ru-RU" sz="3200" b="1" dirty="0">
                <a:solidFill>
                  <a:srgbClr val="002060"/>
                </a:solidFill>
              </a:rPr>
              <a:t> </a:t>
            </a:r>
            <a:endParaRPr lang="ru-RU" altLang="ru-RU" sz="3200" b="1" dirty="0">
              <a:solidFill>
                <a:srgbClr val="002060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2E9C4CC-40F3-2C3C-19FF-1999FF31B9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70147" y="6898219"/>
            <a:ext cx="577463" cy="57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46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FAFFA68-B5E8-53BA-3C2A-BB5A6BF4CD91}"/>
              </a:ext>
            </a:extLst>
          </p:cNvPr>
          <p:cNvSpPr/>
          <p:nvPr/>
        </p:nvSpPr>
        <p:spPr>
          <a:xfrm>
            <a:off x="0" y="3204730"/>
            <a:ext cx="13442951" cy="69850"/>
          </a:xfrm>
          <a:prstGeom prst="rect">
            <a:avLst/>
          </a:prstGeom>
          <a:gradFill>
            <a:gsLst>
              <a:gs pos="100000">
                <a:schemeClr val="accent5">
                  <a:lumMod val="20000"/>
                  <a:lumOff val="80000"/>
                </a:schemeClr>
              </a:gs>
              <a:gs pos="20000">
                <a:srgbClr val="318FB0"/>
              </a:gs>
              <a:gs pos="0">
                <a:schemeClr val="accent5">
                  <a:lumMod val="20000"/>
                  <a:lumOff val="80000"/>
                </a:schemeClr>
              </a:gs>
              <a:gs pos="80000">
                <a:srgbClr val="318FB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776" name="Заголовок 1">
            <a:extLst>
              <a:ext uri="{FF2B5EF4-FFF2-40B4-BE49-F238E27FC236}">
                <a16:creationId xmlns:a16="http://schemas.microsoft.com/office/drawing/2014/main" id="{D8704825-77C1-E444-1B74-582AF2E33A36}"/>
              </a:ext>
            </a:extLst>
          </p:cNvPr>
          <p:cNvSpPr txBox="1">
            <a:spLocks/>
          </p:cNvSpPr>
          <p:nvPr/>
        </p:nvSpPr>
        <p:spPr bwMode="auto">
          <a:xfrm>
            <a:off x="52388" y="280794"/>
            <a:ext cx="13295222" cy="2703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927" tIns="52464" rIns="104927" bIns="52464" anchor="ctr"/>
          <a:lstStyle>
            <a:lvl1pPr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4775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Aft>
                <a:spcPts val="800"/>
              </a:spcAft>
            </a:pPr>
            <a:r>
              <a:rPr lang="ru-RU" altLang="ru-RU" sz="2400" b="1" dirty="0">
                <a:solidFill>
                  <a:srgbClr val="002060"/>
                </a:solidFill>
              </a:rPr>
              <a:t>ГОСТ Р 8.733–20… </a:t>
            </a:r>
            <a:r>
              <a:rPr lang="ru-RU" altLang="ru-RU" sz="2400" b="1" dirty="0">
                <a:solidFill>
                  <a:srgbClr val="000000"/>
                </a:solidFill>
              </a:rPr>
              <a:t>«ГСИ. Системы измерений количества и параметров свободного нефтяного газа. Общие метрологические и технические требования» </a:t>
            </a:r>
          </a:p>
          <a:p>
            <a:pPr algn="just">
              <a:spcAft>
                <a:spcPts val="800"/>
              </a:spcAft>
            </a:pPr>
            <a:endParaRPr lang="ru-RU" altLang="ru-RU" sz="800" b="1" dirty="0">
              <a:solidFill>
                <a:srgbClr val="000000"/>
              </a:solidFill>
            </a:endParaRPr>
          </a:p>
          <a:p>
            <a:pPr algn="just">
              <a:spcAft>
                <a:spcPts val="800"/>
              </a:spcAft>
            </a:pPr>
            <a:r>
              <a:rPr lang="ru-RU" altLang="ru-RU" sz="2400" b="1" dirty="0">
                <a:solidFill>
                  <a:srgbClr val="002060"/>
                </a:solidFill>
              </a:rPr>
              <a:t>ГОСТ Р 8.785–20… </a:t>
            </a:r>
            <a:r>
              <a:rPr lang="ru-RU" altLang="ru-RU" sz="2400" b="1" dirty="0">
                <a:solidFill>
                  <a:srgbClr val="000000"/>
                </a:solidFill>
              </a:rPr>
              <a:t>«ГСИ. Масса газового конденсата, сжиженного углеводородного газа и широкой фракции легких углеводородов. Общие требования</a:t>
            </a:r>
          </a:p>
          <a:p>
            <a:pPr algn="just">
              <a:spcAft>
                <a:spcPts val="800"/>
              </a:spcAft>
            </a:pPr>
            <a:r>
              <a:rPr lang="ru-RU" altLang="ru-RU" sz="2400" b="1" dirty="0">
                <a:solidFill>
                  <a:srgbClr val="000000"/>
                </a:solidFill>
              </a:rPr>
              <a:t>к методикам (методам) измерений» </a:t>
            </a:r>
          </a:p>
        </p:txBody>
      </p:sp>
      <p:sp>
        <p:nvSpPr>
          <p:cNvPr id="2" name="Прямоугольник 3">
            <a:extLst>
              <a:ext uri="{FF2B5EF4-FFF2-40B4-BE49-F238E27FC236}">
                <a16:creationId xmlns:a16="http://schemas.microsoft.com/office/drawing/2014/main" id="{B7FE85B0-B625-CB9D-2564-CF2E15FDC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097" y="3564607"/>
            <a:ext cx="12393613" cy="344709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marL="342900" lvl="1" indent="-342900"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Пересмотр стандартов </a:t>
            </a:r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включен в Программу национальной   стандартизации ТК 024 на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2025 год;</a:t>
            </a:r>
          </a:p>
          <a:p>
            <a:pPr marL="0" lvl="1" indent="0" algn="just" eaLnBrk="1" hangingPunct="1">
              <a:defRPr/>
            </a:pPr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alt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В соответствии с ПНС до 31.05.2025 г.:</a:t>
            </a:r>
          </a:p>
          <a:p>
            <a:pPr marL="0" lvl="1" indent="0" algn="just" eaLnBrk="1" hangingPunct="1">
              <a:defRPr/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 -  разработка1-ой редакции стандарта;</a:t>
            </a:r>
          </a:p>
          <a:p>
            <a:pPr marL="0" lvl="1" indent="0" algn="just" eaLnBrk="1" hangingPunct="1">
              <a:defRPr/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 -  пояснительная записка;</a:t>
            </a:r>
          </a:p>
          <a:p>
            <a:pPr marL="0" lvl="1" indent="0" algn="just" eaLnBrk="1" hangingPunct="1">
              <a:defRPr/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 -  составление сводки отзывов, полученных при рассмотрении тем</a:t>
            </a:r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endParaRPr lang="ru-RU" alt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3CED4F8-7C0E-BFA2-626D-FFCFF3C4DD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70147" y="6898219"/>
            <a:ext cx="577463" cy="57746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43927</TotalTime>
  <Words>2630</Words>
  <Application>Microsoft Office PowerPoint</Application>
  <PresentationFormat>Произвольный</PresentationFormat>
  <Paragraphs>271</Paragraphs>
  <Slides>24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24</vt:i4>
      </vt:variant>
    </vt:vector>
  </HeadingPairs>
  <TitlesOfParts>
    <vt:vector size="33" baseType="lpstr">
      <vt:lpstr>Arial</vt:lpstr>
      <vt:lpstr>Calibri</vt:lpstr>
      <vt:lpstr>Calibri Light</vt:lpstr>
      <vt:lpstr>Symbol</vt:lpstr>
      <vt:lpstr>Tahoma</vt:lpstr>
      <vt:lpstr>Times New Roman</vt:lpstr>
      <vt:lpstr>Wingdings</vt:lpstr>
      <vt:lpstr>Тема Office</vt:lpstr>
      <vt:lpstr>1_Тема Office</vt:lpstr>
      <vt:lpstr>Презентация PowerPoint</vt:lpstr>
      <vt:lpstr>Презентация PowerPoint</vt:lpstr>
      <vt:lpstr>Федеральный закон № 162-ФЗ «О стандартизации в РФ»</vt:lpstr>
      <vt:lpstr>Статус национального стандарта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Программный комплекс «Расходомер ИСО»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Анастасия Камалетдинова</dc:creator>
  <cp:lastModifiedBy>ё 2</cp:lastModifiedBy>
  <cp:revision>16</cp:revision>
  <cp:lastPrinted>2019-09-30T06:48:50Z</cp:lastPrinted>
  <dcterms:created xsi:type="dcterms:W3CDTF">2013-03-11T05:55:28Z</dcterms:created>
  <dcterms:modified xsi:type="dcterms:W3CDTF">2025-02-07T16:07:56Z</dcterms:modified>
</cp:coreProperties>
</file>