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51" r:id="rId2"/>
    <p:sldMasterId id="2147483657" r:id="rId3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39" d="100"/>
          <a:sy n="139" d="100"/>
        </p:scale>
        <p:origin x="2346" y="102"/>
      </p:cViewPr>
      <p:guideLst>
        <p:guide pos="158"/>
        <p:guide pos="5628"/>
        <p:guide pos="5057"/>
        <p:guide pos="599" orient="horz"/>
        <p:guide pos="395" orient="horz"/>
        <p:guide pos="2881" orient="horz"/>
        <p:guide pos="1756" orient="horz"/>
        <p:guide pos="1878"/>
        <p:guide pos="1995"/>
        <p:guide/>
        <p:guide pos="3742"/>
        <p:guide pos="3901"/>
        <p:guide pos="1073"/>
        <p:guide pos="314" orient="horz"/>
        <p:guide pos="2882" orient="horz"/>
        <p:guide pos="1416" orient="horz"/>
        <p:guide pos="622" orient="horz"/>
        <p:guide pos="430" orient="horz"/>
        <p:guide pos="1302" orient="horz"/>
        <p:guide pos="2119" orient="horz"/>
        <p:guide pos="2210" orient="horz"/>
        <p:guide pos="107"/>
        <p:guide pos="5656"/>
        <p:guide pos="1905"/>
        <p:guide pos="1991"/>
        <p:guide pos="3775"/>
        <p:guide pos="3878"/>
        <p:guide pos="1072"/>
        <p:guide pos="960"/>
      </p:guideLst>
    </p:cSldViewPr>
  </p:slideViewPr>
  <p:gridSpacing cx="36004" cy="3600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theme" Target="theme/theme1.xml"/><Relationship Id="rId5" Type="http://schemas.openxmlformats.org/officeDocument/2006/relationships/theme" Target="theme/theme2.xml"/><Relationship Id="rId6" Type="http://schemas.openxmlformats.org/officeDocument/2006/relationships/theme" Target="theme/theme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52532" y="910908"/>
            <a:ext cx="7277100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2532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552532" y="910908"/>
            <a:ext cx="7277100" cy="3713162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2532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3" y="910908"/>
            <a:ext cx="8828087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3" y="910908"/>
            <a:ext cx="2846387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 bwMode="auto">
          <a:xfrm>
            <a:off x="6143033" y="910908"/>
            <a:ext cx="2835868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3143112" y="910908"/>
            <a:ext cx="2846387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3" y="910908"/>
            <a:ext cx="2846387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3143112" y="910908"/>
            <a:ext cx="5835788" cy="371316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3" y="910908"/>
            <a:ext cx="8828087" cy="116236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 bwMode="auto">
          <a:xfrm>
            <a:off x="150813" y="2173610"/>
            <a:ext cx="8828087" cy="242855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2" y="910908"/>
            <a:ext cx="8828087" cy="116236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1553540" y="2164599"/>
            <a:ext cx="7279699" cy="24375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553540" y="4859755"/>
            <a:ext cx="7277100" cy="215444"/>
          </a:xfrm>
        </p:spPr>
        <p:txBody>
          <a:bodyPr wrap="square" anchor="ctr" anchorCtr="0"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50812" y="910908"/>
            <a:ext cx="8828087" cy="116236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7" Type="http://schemas.openxmlformats.org/officeDocument/2006/relationships/image" Target="../media/image1.emf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3.xml"/><Relationship Id="rId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52532" y="910908"/>
            <a:ext cx="7277100" cy="37131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" y="1"/>
            <a:ext cx="137477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0400" y="108000"/>
            <a:ext cx="1058400" cy="5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371442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>
        <a:spcBef>
          <a:spcPts val="0"/>
        </a:spcBef>
        <a:buNone/>
        <a:defRPr lang="ru-RU" sz="2000" b="0" i="0" u="none" strike="noStrike" cap="none" spc="0">
          <a:ln>
            <a:noFill/>
          </a:ln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0" indent="-342900" algn="l" defTabSz="914400">
        <a:spcBef>
          <a:spcPts val="0"/>
        </a:spcBef>
        <a:buFont typeface="Arial"/>
        <a:buNone/>
        <a:defRPr lang="ru-RU" sz="1900" b="1">
          <a:solidFill>
            <a:schemeClr val="bg1"/>
          </a:solidFill>
          <a:latin typeface="Arial Narrow"/>
          <a:ea typeface="+mn-ea"/>
          <a:cs typeface="+mn-cs"/>
        </a:defRPr>
      </a:lvl1pPr>
      <a:lvl2pPr marL="0" indent="-28575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-2" y="4783500"/>
            <a:ext cx="9144002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374778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1374776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Номер слайда 3"/>
          <p:cNvSpPr txBox="1"/>
          <p:nvPr/>
        </p:nvSpPr>
        <p:spPr bwMode="auto">
          <a:xfrm>
            <a:off x="166687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274F02-7521-4F9B-A76E-13D583AC38B1}" type="slidenum">
              <a:rPr lang="ru-RU" sz="1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/>
            </a:fld>
            <a:endParaRPr lang="ru-RU" sz="1400" b="1" i="0" u="none" strike="noStrike" cap="none" spc="0">
              <a:ln>
                <a:noFill/>
              </a:ln>
              <a:solidFill>
                <a:schemeClr val="bg1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2" y="1"/>
            <a:ext cx="137477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140400" y="108000"/>
            <a:ext cx="1058400" cy="5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374776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txStyles>
    <p:titleStyle>
      <a:lvl1pPr algn="l" defTabSz="914400">
        <a:spcBef>
          <a:spcPts val="0"/>
        </a:spcBef>
        <a:buNone/>
        <a:defRPr lang="ru-RU" sz="2000" b="0" i="0" u="none" strike="noStrike" cap="none" spc="0">
          <a:ln>
            <a:noFill/>
          </a:ln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0" indent="-342900" algn="l" defTabSz="914400">
        <a:spcBef>
          <a:spcPts val="0"/>
        </a:spcBef>
        <a:buFont typeface="Arial"/>
        <a:buNone/>
        <a:defRPr lang="ru-RU" sz="1900">
          <a:solidFill>
            <a:schemeClr val="bg1"/>
          </a:solidFill>
          <a:latin typeface="Arial Narrow"/>
          <a:ea typeface="+mn-ea"/>
          <a:cs typeface="+mn-cs"/>
        </a:defRPr>
      </a:lvl1pPr>
      <a:lvl2pPr marL="0" indent="-28575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74776" y="2073274"/>
            <a:ext cx="7769224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-2" y="4783500"/>
            <a:ext cx="1374778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>
              <a:defRPr/>
            </a:pPr>
            <a:endParaRPr lang="ru-RU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Номер слайда 3"/>
          <p:cNvSpPr txBox="1"/>
          <p:nvPr/>
        </p:nvSpPr>
        <p:spPr bwMode="auto">
          <a:xfrm>
            <a:off x="166687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274F02-7521-4F9B-A76E-13D583AC38B1}" type="slidenum">
              <a:rPr lang="ru-RU" sz="1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/>
            </a:fld>
            <a:endParaRPr lang="ru-RU" sz="1400" b="1" i="0" u="none" strike="noStrike" cap="none" spc="0">
              <a:ln>
                <a:noFill/>
              </a:ln>
              <a:solidFill>
                <a:schemeClr val="bg1"/>
              </a:solidFill>
              <a:latin typeface="Arial Narrow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" y="1"/>
            <a:ext cx="137477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0400" y="108000"/>
            <a:ext cx="1058400" cy="58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374776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>
        <a:spcBef>
          <a:spcPts val="0"/>
        </a:spcBef>
        <a:buNone/>
        <a:defRPr lang="ru-RU" sz="2000" b="0" i="0" u="none" strike="noStrike" cap="none" spc="0">
          <a:ln>
            <a:noFill/>
          </a:ln>
          <a:solidFill>
            <a:schemeClr val="bg1"/>
          </a:solidFill>
          <a:latin typeface="Arial Narrow"/>
          <a:ea typeface="+mj-ea"/>
          <a:cs typeface="+mj-cs"/>
        </a:defRPr>
      </a:lvl1pPr>
    </p:titleStyle>
    <p:bodyStyle>
      <a:lvl1pPr marL="0" indent="-342900" algn="l" defTabSz="914400">
        <a:spcBef>
          <a:spcPts val="0"/>
        </a:spcBef>
        <a:buFont typeface="Arial"/>
        <a:buNone/>
        <a:defRPr lang="ru-RU" sz="1900">
          <a:solidFill>
            <a:srgbClr val="003366"/>
          </a:solidFill>
          <a:latin typeface="Arial Narrow"/>
          <a:ea typeface="+mn-ea"/>
          <a:cs typeface="+mn-cs"/>
        </a:defRPr>
      </a:lvl1pPr>
      <a:lvl2pPr marL="0" indent="-28575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marL="0" indent="-228600" algn="l" defTabSz="914400">
        <a:spcBef>
          <a:spcPts val="0"/>
        </a:spcBef>
        <a:buFont typeface="Arial"/>
        <a:buNone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1388789" y="831272"/>
            <a:ext cx="7590110" cy="3931342"/>
          </a:xfrm>
        </p:spPr>
        <p:txBody>
          <a:bodyPr/>
          <a:lstStyle/>
          <a:p>
            <a:pPr algn="ctr">
              <a:defRPr/>
            </a:pPr>
            <a:r>
              <a:rPr lang="ru-RU" sz="2400"/>
              <a:t>Проблема обеспечения </a:t>
            </a:r>
            <a:r>
              <a:rPr lang="ru-RU" sz="2400"/>
              <a:t>единства измерений </a:t>
            </a:r>
            <a:br>
              <a:rPr lang="ru-RU" sz="2400"/>
            </a:br>
            <a:r>
              <a:rPr lang="ru-RU" sz="2400"/>
              <a:t>при </a:t>
            </a:r>
            <a:r>
              <a:rPr lang="ru-RU" sz="2400"/>
              <a:t>эксплуатации опасных производственных </a:t>
            </a:r>
            <a:r>
              <a:rPr lang="ru-RU" sz="2400"/>
              <a:t>объектов</a:t>
            </a:r>
            <a:endParaRPr lang="ru-RU" sz="240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69862" y="4758435"/>
            <a:ext cx="8809037" cy="400110"/>
          </a:xfrm>
        </p:spPr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</a:t>
            </a:r>
            <a:r>
              <a:rPr lang="ru-RU" sz="1300"/>
              <a:t>округов, </a:t>
            </a:r>
            <a:r>
              <a:rPr lang="ru-RU" sz="1300"/>
              <a:t>2025 г.</a:t>
            </a:r>
            <a:endParaRPr sz="1300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1553540" y="1"/>
            <a:ext cx="7278692" cy="737238"/>
          </a:xfrm>
          <a:prstGeom prst="rect">
            <a:avLst/>
          </a:prstGeom>
        </p:spPr>
        <p:txBody>
          <a:bodyPr anchor="b"/>
          <a:lstStyle>
            <a:lvl1pPr algn="l" defTabSz="914400">
              <a:spcBef>
                <a:spcPts val="0"/>
              </a:spcBef>
              <a:buNone/>
              <a:defRPr lang="ru-RU" sz="20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174622" y="896068"/>
            <a:ext cx="4301126" cy="3562461"/>
          </a:xfrm>
        </p:spPr>
        <p:txBody>
          <a:bodyPr/>
          <a:lstStyle/>
          <a:p>
            <a:pPr indent="270000" algn="just" defTabSz="449263">
              <a:tabLst>
                <a:tab pos="0" algn="r"/>
              </a:tabLst>
              <a:defRPr/>
            </a:pPr>
            <a:r>
              <a:rPr lang="ru-RU" sz="1800"/>
              <a:t>Нефтегазовая промышленность – это, в первую очередь, опасные производственные объекты, и </a:t>
            </a:r>
            <a:r>
              <a:rPr lang="ru-RU" sz="1800"/>
              <a:t>в Федеральном законе </a:t>
            </a:r>
            <a:r>
              <a:rPr lang="ru-RU" sz="1800"/>
              <a:t>«Об обеспечении единства измерений» </a:t>
            </a:r>
            <a:r>
              <a:rPr lang="ru-RU" sz="1800"/>
              <a:t>(п.6 </a:t>
            </a:r>
            <a:r>
              <a:rPr lang="ru-RU" sz="1800"/>
              <a:t>ч.1. </a:t>
            </a:r>
            <a:r>
              <a:rPr lang="ru-RU" sz="1800"/>
              <a:t>ст.1) </a:t>
            </a:r>
            <a:r>
              <a:rPr lang="ru-RU" sz="1800"/>
              <a:t>указано, что сфера государственного регулирования обеспечения единства измерений распространяется на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измерения, которые выполняются при осуществлении производственного контроля за соблюдением установленных законодательством Российской Федерации требований промышленной безопасности к эксплуатации опасного производственного объекта.</a:t>
            </a:r>
            <a:endParaRPr/>
          </a:p>
          <a:p>
            <a:pPr algn="just" defTabSz="449263">
              <a:defRPr/>
            </a:pPr>
            <a:endParaRPr sz="1800"/>
          </a:p>
          <a:p>
            <a:pPr algn="just" defTabSz="449263">
              <a:defRPr/>
            </a:pPr>
            <a:r>
              <a:rPr lang="ru-RU" sz="1800"/>
              <a:t> </a:t>
            </a:r>
            <a:endParaRPr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33878" y="1244329"/>
            <a:ext cx="4363394" cy="286717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532915" y="4753672"/>
            <a:ext cx="7277100" cy="400110"/>
          </a:xfrm>
        </p:spPr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169862" y="888705"/>
            <a:ext cx="4508818" cy="3841576"/>
          </a:xfrm>
        </p:spPr>
        <p:txBody>
          <a:bodyPr/>
          <a:lstStyle/>
          <a:p>
            <a:pPr marL="0" marR="0" indent="270000" algn="just" defTabSz="449263">
              <a:spcBef>
                <a:spcPts val="0"/>
              </a:spcBef>
              <a:defRPr/>
            </a:pPr>
            <a:r>
              <a:rPr lang="ru-RU" sz="1800"/>
              <a:t>Но в вышеуказанном </a:t>
            </a:r>
            <a:r>
              <a:rPr lang="ru-RU" sz="1800"/>
              <a:t>нормативно-правовом акте, </a:t>
            </a:r>
            <a:r>
              <a:rPr lang="ru-RU" sz="1800"/>
              <a:t>как и </a:t>
            </a:r>
            <a:r>
              <a:rPr lang="ru-RU" sz="1800"/>
              <a:t>в «Правилах </a:t>
            </a:r>
            <a:r>
              <a:rPr lang="ru-RU" sz="1800"/>
              <a:t>организации и осуществления производственного контроля за соблюдением требований промышленной безопасности»,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отсутствует соответствующий перечень измерений, относящихся к сфере государственного регулирования обеспечения единства измерений, и установленные к ним обязательные метрологические требования, в том числе показатели точности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измерений </a:t>
            </a:r>
            <a:r>
              <a:rPr lang="ru-RU" sz="1800">
                <a:solidFill>
                  <a:srgbClr val="FF0000"/>
                </a:solidFill>
              </a:rPr>
              <a:t>(есть лишь </a:t>
            </a:r>
            <a:r>
              <a:rPr lang="ru-RU" sz="1800">
                <a:solidFill>
                  <a:srgbClr val="FF0000"/>
                </a:solidFill>
              </a:rPr>
              <a:t>формальное требование)</a:t>
            </a:r>
            <a:r>
              <a:rPr lang="ru-RU" sz="1800"/>
              <a:t>.</a:t>
            </a:r>
            <a:endParaRPr/>
          </a:p>
          <a:p>
            <a:pPr marL="0" marR="0" indent="270000" algn="just" defTabSz="449263">
              <a:spcBef>
                <a:spcPts val="0"/>
              </a:spcBef>
              <a:defRPr/>
            </a:pPr>
            <a:r>
              <a:rPr lang="ru-RU" sz="1800"/>
              <a:t>Аналогичная </a:t>
            </a:r>
            <a:r>
              <a:rPr lang="ru-RU" sz="1800"/>
              <a:t>ситуация </a:t>
            </a:r>
            <a:r>
              <a:rPr lang="ru-RU" sz="1800"/>
              <a:t>и </a:t>
            </a:r>
            <a:r>
              <a:rPr lang="ru-RU" sz="1800"/>
              <a:t>с Федеральными нормами и правилами в области промышленной безопасности.</a:t>
            </a:r>
            <a:endParaRPr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72056" y="980965"/>
            <a:ext cx="4106843" cy="35085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781411" y="3896620"/>
            <a:ext cx="4266335" cy="67696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6756400" y="4358870"/>
            <a:ext cx="2067365" cy="0"/>
          </a:xfrm>
          <a:prstGeom prst="line">
            <a:avLst/>
          </a:prstGeom>
          <a:ln w="6349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5073650" y="1120370"/>
            <a:ext cx="3200400" cy="0"/>
          </a:xfrm>
          <a:prstGeom prst="line">
            <a:avLst/>
          </a:prstGeom>
          <a:ln w="6349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169862" y="961867"/>
          <a:ext cx="8809037" cy="3625373"/>
        </p:xfrm>
        <a:graphic>
          <a:graphicData uri="http://schemas.openxmlformats.org/drawingml/2006/table">
            <a:tbl>
              <a:tblPr firstRow="0" firstCol="1" lastRow="0" lastCol="0" bandRow="1" bandCol="0"/>
              <a:tblGrid>
                <a:gridCol w="2039937"/>
                <a:gridCol w="6769100"/>
              </a:tblGrid>
              <a:tr h="424973"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Наименование</a:t>
                      </a:r>
                      <a:endParaRPr lang="ru-RU" sz="1000" b="1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нормативно-правового акта</a:t>
                      </a:r>
                      <a:endParaRPr lang="ru-RU" sz="1000" b="1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514" marR="43514" marT="0" marB="0" anchor="ctr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Требования к эксплуатируемым</a:t>
                      </a:r>
                      <a:endParaRPr lang="ru-RU" sz="1000" b="1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средствам измерения</a:t>
                      </a:r>
                      <a:endParaRPr lang="ru-RU" sz="1000" b="1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514" marR="43514" marT="0" marB="0" anchor="ctr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  <a:tr h="138520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Федеральные нормы и правила в области промышленной безопасности «Правила безопасности в нефтяной и газовой промышленности»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514" marR="43514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562. Эксплуатация средств измерений и систем автоматизации должна производиться в соответствии с инструкциями по эксплуатации и действующей нормативно-технической документацией.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564. Не допускается установка и использование средствами измерений, измерительных приборов, не соответствующих требованиям Федерального закона от 26 июня 2008 г. N 102-ФЗ «Об обеспечении единства измерений» (Собрание законодательства Российской Федерации, 2008, N 26, ст. 3021; 2021, N 24, ст. 4188).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789. Во время эксплуатации насосов должен быть обеспечен контроль давления нагнетания. Запрещается работа насоса с неисправными или не прошедшими своевременную поверку манометрами.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1084. Отбор проб воздуха (для определения концентрации горючих газов, нехватки кислорода, присутствия опасных химикатов и физических примесей) в замкнутом пространстве должен проводиться работниками, имеющими допуск и обученными в этих целях. Используемые при этом приборы должны быть во взрывозащищенном исполнении и 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поверены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514" marR="43514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  <a:tr h="831120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Федеральные нормы и правила в области промышленной безопасности «Правила промышленной безопасности при использовании оборудования, работающего под избыточным давлением»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514" marR="43514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306. Манометры не допускаются к применению в следующих случаях: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а) отсутствует информация о проведении поверки (пломба или клеймо, или документ о проведении поверки);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б) если истек срок поверки манометра;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343. Манометры не допускаются к применению на сосудах в следующих случаях, если: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а) отсутствует информация о проведении поверки (пломба или клеймо, или документ о проведении поверки);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б) истек срок поверки манометра;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514" marR="43514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  <a:tr h="720532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Федеральные нормы и правила в области промышленной безопасности «Правила безопасности автогазозаправочных станций газомоторного топлива»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514" marR="43514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86. Эксплуатация КИП, не имеющих 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поверительного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 клейма (наклейки, оттиска) или с просроченным 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поверительным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 клеймом, за исключением КИП, конструктивно не имеющих возможности для размещения 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поверительного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 клейма (наклейки, оттиска), отработавших установленный срок эксплуатации, поврежденных и нуждающихся в ремонте и внеочередной поверке, а также с истекшим сроком поверки не допускается.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87. Стационарные и переносные газоанализаторы и сигнализаторы должны иметь действующее свидетельство о поверке.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514" marR="43514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78114" y="1333786"/>
            <a:ext cx="6862758" cy="838773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8050" y="3814884"/>
            <a:ext cx="6871525" cy="84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169864" y="967963"/>
          <a:ext cx="8809036" cy="3749040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2178712"/>
                <a:gridCol w="6630324"/>
              </a:tblGrid>
              <a:tr h="677308"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Федеральные нормы и правила в области промышленной безопасности «Правила безопасности сетей газораспределения и газопотребления»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95. Техническое обслуживание и текущий ремонт дожимающих компрессоров, предохранительной запорной и регулирующей арматуры производятся в соответствии с эксплуатационной документацией изготовителей указанного оборудования. По истечении гарантийного срока они должны пройти поверку и сервисное обслуживание.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  <a:tr h="548671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Федеральные нормы и правила в области промышленной безопасности «Правила промышленной безопасности складов нефти и нефтепродуктов»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182. Все средства измерений подлежат поверке и (или) калибровке в соответствии с требованиями Федерального </a:t>
                      </a:r>
                      <a:r>
                        <a:rPr lang="ru-RU" sz="1000" u="none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закона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 от 26 июня 2008 г. N 102-ФЗ «Об обеспечении единства измерений» (Собрание законодательства Российской Федерации, 2008, N 26, ст. 3021; 2019, N 52, ст. 7814).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  <a:tr h="1806824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cs typeface="Times New Roman"/>
                        </a:rPr>
                        <a:t>Постановление Правительства РФ от 16.11.2020 №1847 (ред. от 07.02.2023) «Об утверждении перечня измерений, относящихся к сфере государственного регулирования обеспечения единства измерений»</a:t>
                      </a:r>
                      <a:endParaRPr/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4. Измерения при выполнении работ по обеспечению безопасных условий и охраны труда: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4.51. Измерение давления: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- в пневматических системах более 1 МПа, +/- 4%;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- в гидравлических системах (за исключением технологических трубопроводов и оборудования для транспорта энергоресурсов) более 10 МПа, +/- 4%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6. Измерения при выполнении государственных учетных операций и учете количества энергетических ресурсов: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6.7. Измерение количества газа горючего природного (природного газа) (за исключением операций, проводимых в целях контроля технологических процессов).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6.8. Измерения массы газового конденсата стабильного (нестабильного), сжиженного углеводородного газа (за исключением операций, проводимых в целях контроля технологических процессов).</a:t>
                      </a:r>
                      <a:endParaRPr/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Arial"/>
                          <a:cs typeface="Times New Roman"/>
                        </a:rPr>
                        <a:t>6.19. Измерение тепловой энергии, теплоносителя (за исключением операций, проводимых в целях контроля технологических процессов)</a:t>
                      </a:r>
                      <a:endParaRPr/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  <a:tr h="602275"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 u="none" strike="noStrike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Правила</a:t>
                      </a: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 технической эксплуатации тепловых энергоустановок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cs typeface="Times New Roman"/>
                      </a:endParaRPr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2.9.1. Комплекс мероприятий по метрологическому обеспечению тепловых энергоустановок, выполняемый каждой организацией, включает: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- своевременное представление в поверку средств измерений, подлежащих государственному контролю и надзору;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solidFill>
                            <a:schemeClr val="bg1"/>
                          </a:solidFill>
                          <a:latin typeface="Arial Narrow"/>
                          <a:ea typeface="PT Astra Serif"/>
                          <a:cs typeface="Times New Roman"/>
                        </a:rPr>
                        <a:t>- проведение работ по калибровке средств измерений, не подлежащих поверке;</a:t>
                      </a:r>
                      <a:endParaRPr lang="ru-RU" sz="1000">
                        <a:solidFill>
                          <a:schemeClr val="bg1"/>
                        </a:solidFill>
                        <a:latin typeface="Arial Narrow"/>
                        <a:ea typeface="Arial"/>
                        <a:cs typeface="Times New Roman"/>
                      </a:endParaRPr>
                    </a:p>
                  </a:txBody>
                  <a:tcPr marL="43650" marR="43650" marT="0" marB="0">
                    <a:lnL w="9525" algn="ctr">
                      <a:solidFill>
                        <a:schemeClr val="bg1"/>
                      </a:solidFill>
                    </a:lnL>
                    <a:lnR w="9525" algn="ctr">
                      <a:solidFill>
                        <a:schemeClr val="bg1"/>
                      </a:solidFill>
                    </a:lnR>
                    <a:lnT w="9525" algn="ctr">
                      <a:solidFill>
                        <a:schemeClr val="bg1"/>
                      </a:solidFill>
                    </a:lnT>
                    <a:lnB w="9525" algn="ctr">
                      <a:solidFill>
                        <a:schemeClr val="bg1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6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21984" y="936156"/>
            <a:ext cx="6726765" cy="598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2321985" y="4095247"/>
            <a:ext cx="6726765" cy="60626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 flipH="0" flipV="0">
            <a:off x="2324099" y="1600200"/>
            <a:ext cx="6724648" cy="59299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174623" y="903688"/>
            <a:ext cx="4809683" cy="3580293"/>
          </a:xfrm>
        </p:spPr>
        <p:txBody>
          <a:bodyPr/>
          <a:lstStyle/>
          <a:p>
            <a:pPr indent="270000" algn="just">
              <a:tabLst>
                <a:tab pos="0" algn="l"/>
              </a:tabLst>
              <a:defRPr/>
            </a:pPr>
            <a:r>
              <a:rPr lang="ru-RU" sz="1800"/>
              <a:t>Анализируя вышеуказанные нормативно-правовые акты, а также Постановление Правительства РФ от 16 ноября 2020 г. №1847 «Об утверждении перечня измерений, относящихся к сфере государственного регулирования обеспечения единства измерений», можно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сделать вывод об отсутствии единого и достаточного перечня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  <a:ea typeface="Arial Narrow"/>
                <a:cs typeface="Arial Narrow"/>
              </a:rPr>
              <a:t>измерений (с обязательными метрологическими требованиями к измерениям), которые выполняются при эксплуатации опасного производственного объекта в соответствии с установленными законодательством Российской Федерации требованиями промышленной безопасности.</a:t>
            </a:r>
            <a:endParaRPr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 bwMode="auto">
          <a:xfrm>
            <a:off x="5143090" y="1121244"/>
            <a:ext cx="3850026" cy="3355630"/>
            <a:chOff x="5128890" y="967684"/>
            <a:chExt cx="3850026" cy="335563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5128890" y="3449962"/>
              <a:ext cx="3850026" cy="266845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 bwMode="auto">
            <a:xfrm>
              <a:off x="5128890" y="967684"/>
              <a:ext cx="3850011" cy="3355630"/>
              <a:chOff x="5128890" y="967684"/>
              <a:chExt cx="3850011" cy="3355630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/>
              <a:srcRect l="3217" t="0" r="0" b="0"/>
              <a:stretch/>
            </p:blipFill>
            <p:spPr bwMode="auto">
              <a:xfrm>
                <a:off x="5128890" y="967684"/>
                <a:ext cx="3850010" cy="1604967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5128890" y="3707590"/>
                <a:ext cx="3850010" cy="615724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5128891" y="2572653"/>
                <a:ext cx="3850010" cy="877309"/>
              </a:xfrm>
              <a:prstGeom prst="rect">
                <a:avLst/>
              </a:prstGeom>
            </p:spPr>
          </p:pic>
        </p:grpSp>
      </p:grpSp>
      <p:sp>
        <p:nvSpPr>
          <p:cNvPr id="11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auto">
          <a:xfrm>
            <a:off x="174622" y="896581"/>
            <a:ext cx="8804277" cy="3564126"/>
          </a:xfrm>
        </p:spPr>
        <p:txBody>
          <a:bodyPr/>
          <a:lstStyle/>
          <a:p>
            <a:pPr indent="270000" algn="just">
              <a:tabLst>
                <a:tab pos="0" algn="l"/>
              </a:tabLst>
              <a:defRPr/>
            </a:pPr>
            <a:r>
              <a:rPr lang="ru-RU" sz="1800">
                <a:solidFill>
                  <a:schemeClr val="bg1"/>
                </a:solidFill>
              </a:rPr>
              <a:t>Фактически, возник «замкнутый» круг, в котором одни документы в области </a:t>
            </a:r>
            <a:r>
              <a:rPr lang="ru-RU" sz="1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>промышленной безопасности ссылаются </a:t>
            </a:r>
            <a:r>
              <a:rPr lang="ru-RU" sz="1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>на документы </a:t>
            </a:r>
            <a:r>
              <a:rPr lang="ru-RU" sz="1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>по обеспечению единства измерений, и, наоборот: </a:t>
            </a:r>
            <a:endParaRPr sz="1800" b="0" i="0" u="none" strike="noStrike" cap="none" spc="0">
              <a:ln>
                <a:noFill/>
              </a:ln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270000" algn="just">
              <a:tabLst>
                <a:tab pos="0" algn="l"/>
              </a:tabLst>
              <a:defRPr/>
            </a:pPr>
            <a:r>
              <a:rPr lang="ru-RU" sz="1800">
                <a:solidFill>
                  <a:schemeClr val="bg1"/>
                </a:solidFill>
              </a:rPr>
              <a:t>Данные нестыковки в нормативной базе ведут к следующему:</a:t>
            </a:r>
            <a:endParaRPr>
              <a:solidFill>
                <a:schemeClr val="bg1"/>
              </a:solidFill>
            </a:endParaRPr>
          </a:p>
          <a:p>
            <a:pPr marL="625475" indent="-355600" algn="just" defTabSz="625475">
              <a:tabLst>
                <a:tab pos="0" algn="l"/>
              </a:tabLst>
              <a:defRPr/>
            </a:pP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-	фактически поверке должны </a:t>
            </a:r>
            <a:r>
              <a:rPr lang="ru-RU" sz="1800" b="1">
                <a:solidFill>
                  <a:srgbClr val="FF0000"/>
                </a:solidFill>
              </a:rPr>
              <a:t>(или не должны ???)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подлежать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все средства измерений опасных производственных объектов, и выполнение данного требования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потребует больших затрат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на обеспечение поверки собственными силами и/или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поверки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в сторонних организациях;</a:t>
            </a:r>
            <a:endParaRPr sz="1800" b="1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625474" indent="-355599" algn="just" defTabSz="625474">
              <a:tabLst>
                <a:tab pos="0" algn="l"/>
              </a:tabLst>
              <a:defRPr/>
            </a:pP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-	отсутствие резерва оборудования, достаточного для полноценной замены всех средств измерений, демонтируемых на поверку, что может привести к длительному отсутствию измерений технологических параметров.</a:t>
            </a:r>
            <a:endParaRPr/>
          </a:p>
          <a:p>
            <a:pPr indent="268288" algn="just" defTabSz="625475">
              <a:tabLst>
                <a:tab pos="0" algn="l"/>
              </a:tabLst>
              <a:defRPr/>
            </a:pPr>
            <a:r>
              <a:rPr lang="ru-RU" sz="1800"/>
              <a:t>Также возможны случаи</a:t>
            </a:r>
            <a:r>
              <a:rPr lang="ru-RU" sz="1800" b="1"/>
              <a:t>, </a:t>
            </a:r>
            <a:r>
              <a:rPr lang="ru-RU" sz="1800"/>
              <a:t>когда</a:t>
            </a:r>
            <a:r>
              <a:rPr lang="ru-RU" sz="1800" b="1">
                <a:solidFill>
                  <a:srgbClr val="FFFF00"/>
                </a:solidFill>
              </a:rPr>
              <a:t>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могут быть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упущены </a:t>
            </a:r>
            <a:r>
              <a:rPr lang="ru-RU" sz="1800" b="1">
                <a:solidFill>
                  <a:srgbClr val="FF0000"/>
                </a:solidFill>
              </a:rPr>
              <a:t>(потому что отсутствуют требования)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из объема поверки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ряд средств измерени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й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, участвующих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в защитах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технологического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оборудования</a:t>
            </a:r>
            <a:r>
              <a:rPr lang="ru-RU" sz="1800" b="1"/>
              <a:t>, </a:t>
            </a:r>
            <a:r>
              <a:rPr lang="ru-RU" sz="1800"/>
              <a:t>что может в результате недостоверных показаний привести к развитию аварийной ситуации.</a:t>
            </a:r>
            <a:endParaRPr/>
          </a:p>
          <a:p>
            <a:pPr algn="just">
              <a:spcBef>
                <a:spcPts val="0"/>
              </a:spcBef>
              <a:defRPr/>
            </a:pPr>
            <a:endParaRPr lang="ru-RU" sz="1800"/>
          </a:p>
          <a:p>
            <a:pPr algn="just" defTabSz="449263">
              <a:spcBef>
                <a:spcPts val="0"/>
              </a:spcBef>
              <a:defRPr/>
            </a:pPr>
            <a:endParaRPr lang="ru-RU" sz="1800"/>
          </a:p>
          <a:p>
            <a:pPr algn="just" defTabSz="449263">
              <a:spcBef>
                <a:spcPts val="0"/>
              </a:spcBef>
              <a:defRPr/>
            </a:pPr>
            <a:endParaRPr lang="ru-RU" sz="1800"/>
          </a:p>
          <a:p>
            <a:pPr algn="just" defTabSz="449263">
              <a:spcBef>
                <a:spcPts val="0"/>
              </a:spcBef>
              <a:defRPr/>
            </a:pPr>
            <a:r>
              <a:rPr lang="ru-RU" sz="1800"/>
              <a:t> 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 txBox="1"/>
          <p:nvPr/>
        </p:nvSpPr>
        <p:spPr bwMode="auto">
          <a:xfrm>
            <a:off x="73605" y="853650"/>
            <a:ext cx="9008514" cy="36639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/>
          <a:lstStyle>
            <a:lvl1pPr marL="0" indent="-342900" algn="l" defTabSz="914400">
              <a:spcBef>
                <a:spcPts val="0"/>
              </a:spcBef>
              <a:buFont typeface="Arial"/>
              <a:buNone/>
              <a:defRPr lang="ru-RU" sz="190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  <a:lvl2pPr marL="0" indent="-28575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2pPr>
            <a:lvl3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3pPr>
            <a:lvl4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4pPr>
            <a:lvl5pPr marL="0" indent="-228600" algn="l" defTabSz="914400">
              <a:spcBef>
                <a:spcPts val="0"/>
              </a:spcBef>
              <a:buFont typeface="Arial"/>
              <a:buNone/>
              <a:defRPr lang="ru-RU" sz="2400">
                <a:solidFill>
                  <a:srgbClr val="003366"/>
                </a:solidFill>
                <a:latin typeface="Arial Narrow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000" algn="just">
              <a:tabLst>
                <a:tab pos="0" algn="r"/>
              </a:tabLst>
              <a:defRPr/>
            </a:pPr>
            <a:r>
              <a:rPr lang="ru-RU" sz="1800" i="0" u="none" strike="noStrike" cap="none" spc="0">
                <a:solidFill>
                  <a:schemeClr val="bg1"/>
                </a:solidFill>
                <a:ea typeface="Arial Narrow"/>
                <a:cs typeface="Arial Narrow"/>
              </a:rPr>
              <a:t>Оценивая важность </a:t>
            </a:r>
            <a:r>
              <a:rPr lang="ru-RU" sz="1800">
                <a:ea typeface="Arial Narrow"/>
                <a:cs typeface="Arial Narrow"/>
              </a:rPr>
              <a:t>надежной эксплуатации объектов нефтегазового комплекса, в </a:t>
            </a:r>
            <a:r>
              <a:rPr lang="ru-RU" sz="1800">
                <a:ea typeface="Arial Narrow"/>
                <a:cs typeface="Arial Narrow"/>
              </a:rPr>
              <a:t>т.ч</a:t>
            </a:r>
            <a:r>
              <a:rPr lang="ru-RU" sz="1800">
                <a:ea typeface="Arial Narrow"/>
                <a:cs typeface="Arial Narrow"/>
              </a:rPr>
              <a:t>. и за счет совершенствования метрологического обеспечения, н</a:t>
            </a:r>
            <a:r>
              <a:rPr lang="ru-RU" sz="1800" i="0" u="none" strike="noStrike" cap="none" spc="0">
                <a:solidFill>
                  <a:schemeClr val="bg1"/>
                </a:solidFill>
                <a:ea typeface="Arial Narrow"/>
                <a:cs typeface="Arial Narrow"/>
              </a:rPr>
              <a:t>еобходимо предусмотреть разработку и утверждение</a:t>
            </a:r>
            <a:r>
              <a:rPr lang="ru-RU" sz="1800" b="1" i="0" u="none" strike="noStrike" cap="none" spc="0">
                <a:solidFill>
                  <a:schemeClr val="bg1"/>
                </a:solidFill>
                <a:ea typeface="Arial Narrow"/>
                <a:cs typeface="Arial Narrow"/>
              </a:rPr>
              <a:t> </a:t>
            </a:r>
            <a:r>
              <a:rPr lang="ru-RU" sz="1800" b="1" i="0" u="none" strike="noStrike" cap="none" spc="0">
                <a:solidFill>
                  <a:schemeClr val="accent6">
                    <a:lumMod val="20000"/>
                    <a:lumOff val="80000"/>
                  </a:schemeClr>
                </a:solidFill>
                <a:ea typeface="Arial Narrow"/>
                <a:cs typeface="Arial Narrow"/>
              </a:rPr>
              <a:t>перечня измерений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  <a:ea typeface="Arial Narrow"/>
                <a:cs typeface="Arial Narrow"/>
              </a:rPr>
              <a:t>(с обязательными метрологическими требованиями), </a:t>
            </a:r>
            <a:r>
              <a:rPr lang="ru-RU" sz="1800" b="1" i="0" u="none" strike="noStrike" cap="none" spc="0">
                <a:solidFill>
                  <a:schemeClr val="accent6">
                    <a:lumMod val="20000"/>
                    <a:lumOff val="80000"/>
                  </a:schemeClr>
                </a:solidFill>
                <a:ea typeface="Arial Narrow"/>
                <a:cs typeface="Arial Narrow"/>
              </a:rPr>
              <a:t>которые выполняются при эксплуатации опасного производственного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  <a:ea typeface="Arial Narrow"/>
                <a:cs typeface="Arial Narrow"/>
              </a:rPr>
              <a:t>объекта в соответствии с установленными законодательством Российской Федерации требованиями промышленной безопасности</a:t>
            </a:r>
            <a:r>
              <a:rPr lang="ru-RU" sz="1800" b="1">
                <a:ea typeface="Arial Narrow"/>
                <a:cs typeface="Arial Narrow"/>
              </a:rPr>
              <a:t>, </a:t>
            </a:r>
            <a:r>
              <a:rPr lang="ru-RU" sz="1800">
                <a:ea typeface="Arial Narrow"/>
                <a:cs typeface="Arial Narrow"/>
              </a:rPr>
              <a:t>по аналогии с </a:t>
            </a:r>
            <a:r>
              <a:rPr lang="ru-RU"/>
              <a:t>Постановлением Правительства РФ от 16 ноября 2020 г. №1847 «Об утверждении перечня измерений, относящихся к сфере государственного регулирования обеспечения единства измерений»</a:t>
            </a:r>
            <a:r>
              <a:rPr lang="ru-RU" sz="1800"/>
              <a:t>, в который, например, должны быть включены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измерения технологических параметров, участвующих в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защитах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оборудования (в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т.ч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. контроль состояния воздушной </a:t>
            </a:r>
            <a:r>
              <a:rPr lang="ru-RU" sz="1800" b="1">
                <a:solidFill>
                  <a:schemeClr val="accent6">
                    <a:lumMod val="20000"/>
                    <a:lumOff val="80000"/>
                  </a:schemeClr>
                </a:solidFill>
              </a:rPr>
              <a:t>среды, контроль предельного значения давления и т.п.)</a:t>
            </a:r>
            <a:r>
              <a:rPr lang="ru-RU" sz="180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/>
          </a:p>
          <a:p>
            <a:pPr indent="270000" algn="just">
              <a:tabLst>
                <a:tab pos="0" algn="r"/>
              </a:tabLst>
              <a:defRPr/>
            </a:pPr>
            <a:r>
              <a:rPr lang="ru-RU" sz="1800"/>
              <a:t>Учитывая, что срок действия вышеуказанного постановления истекает в 2027 году, </a:t>
            </a:r>
            <a:r>
              <a:rPr lang="ru-RU" sz="1800"/>
              <a:t>озвученная </a:t>
            </a:r>
            <a:r>
              <a:rPr lang="ru-RU" sz="1800"/>
              <a:t>проблема может только усугубиться по причине отсутствия каких-либо нормативных актов в сфере обеспечения единства </a:t>
            </a:r>
            <a:r>
              <a:rPr lang="ru-RU" sz="1800"/>
              <a:t>измерений, </a:t>
            </a:r>
            <a:r>
              <a:rPr lang="ru-RU" sz="1800"/>
              <a:t>т.к. </a:t>
            </a:r>
            <a:r>
              <a:rPr lang="ru-RU" sz="1800"/>
              <a:t>федеральными </a:t>
            </a:r>
            <a:r>
              <a:rPr lang="ru-RU" sz="1800"/>
              <a:t>нормами и правилами в области промышленной </a:t>
            </a:r>
            <a:r>
              <a:rPr lang="ru-RU" sz="1800"/>
              <a:t>безопасности не установлены конкретные перечни.</a:t>
            </a:r>
            <a:endParaRPr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/>
        <p:txBody>
          <a:bodyPr anchor="b"/>
          <a:lstStyle/>
          <a:p>
            <a:pPr algn="ctr">
              <a:defRPr/>
            </a:pPr>
            <a:r>
              <a:rPr lang="ru-RU" sz="2200"/>
              <a:t>Проблема</a:t>
            </a:r>
            <a:r>
              <a:rPr lang="ru-RU" sz="2200" b="0" i="0" u="none" strike="noStrike" cap="none" spc="0">
                <a:ln>
                  <a:noFill/>
                </a:ln>
              </a:rPr>
              <a:t> обеспечения единства измерений </a:t>
            </a:r>
            <a:br>
              <a:rPr lang="ru-RU" sz="2200" b="0" i="0" u="none" strike="noStrike" cap="none" spc="0">
                <a:ln>
                  <a:noFill/>
                </a:ln>
              </a:rPr>
            </a:br>
            <a:r>
              <a:rPr lang="ru-RU" sz="2200" b="0" i="0" u="none" strike="noStrike" cap="none" spc="0">
                <a:ln>
                  <a:noFill/>
                </a:ln>
              </a:rPr>
              <a:t>при эксплуатации опасных производственных объектов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 bwMode="auto">
          <a:xfrm>
            <a:off x="1448484" y="2136023"/>
            <a:ext cx="7530416" cy="2437563"/>
          </a:xfrm>
        </p:spPr>
        <p:txBody>
          <a:bodyPr/>
          <a:lstStyle/>
          <a:p>
            <a:pPr>
              <a:defRPr/>
            </a:pPr>
            <a:endParaRPr lang="ru-RU" sz="1800"/>
          </a:p>
          <a:p>
            <a:pPr indent="0">
              <a:defRPr/>
            </a:pPr>
            <a:r>
              <a:rPr lang="ru-RU" sz="1800"/>
              <a:t>Мухамадуллин</a:t>
            </a:r>
            <a:r>
              <a:rPr lang="ru-RU" sz="1800"/>
              <a:t> </a:t>
            </a:r>
            <a:r>
              <a:rPr lang="ru-RU" sz="1800"/>
              <a:t>Фирас</a:t>
            </a:r>
            <a:r>
              <a:rPr lang="ru-RU" sz="1800"/>
              <a:t> </a:t>
            </a:r>
            <a:r>
              <a:rPr lang="ru-RU" sz="1800"/>
              <a:t>Гусманович</a:t>
            </a:r>
            <a:endParaRPr/>
          </a:p>
          <a:p>
            <a:pPr marL="0" marR="0" indent="0">
              <a:defRPr/>
            </a:pPr>
            <a:r>
              <a:rPr lang="ru-RU" sz="1800"/>
              <a:t>главный метролог − начальник производственного отдела </a:t>
            </a:r>
            <a:endParaRPr/>
          </a:p>
          <a:p>
            <a:pPr marL="0" marR="0" indent="0">
              <a:defRPr/>
            </a:pPr>
            <a:r>
              <a:rPr lang="ru-RU" sz="1800"/>
              <a:t>метрологического обеспечения ООО «Газпром добыча Надым»</a:t>
            </a:r>
            <a:endParaRPr/>
          </a:p>
          <a:p>
            <a:pPr marL="0" marR="0" indent="0">
              <a:defRPr/>
            </a:pPr>
            <a:endParaRPr lang="ru-RU" sz="1800"/>
          </a:p>
          <a:p>
            <a:pPr marL="0" marR="0" indent="0">
              <a:defRPr/>
            </a:pPr>
            <a:r>
              <a:rPr lang="ru-RU" sz="1800"/>
              <a:t>Тел.: (3499) 567-820, </a:t>
            </a:r>
            <a:r>
              <a:rPr lang="en-US" sz="1800"/>
              <a:t>E-mail</a:t>
            </a:r>
            <a:r>
              <a:rPr lang="ru-RU" sz="1800"/>
              <a:t>: Mukhamadullin.FG@nadym-dobycha.gazprom.ru</a:t>
            </a:r>
            <a:endParaRPr sz="180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 bwMode="auto"/>
        <p:txBody>
          <a:bodyPr anchor="ctr"/>
          <a:lstStyle/>
          <a:p>
            <a:pPr marL="1243013" indent="-1585913">
              <a:defRPr/>
            </a:pPr>
            <a:r>
              <a:rPr lang="ru-RU" sz="2800" b="1"/>
              <a:t>	СПАСИБО ЗА ВНИМАНИЕ!</a:t>
            </a:r>
            <a:endParaRPr/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1300"/>
              <a:t>Семинар-совещание главных метрологов и ведущих специалистов Тюменской и Курганской областей, </a:t>
            </a:r>
            <a:endParaRPr/>
          </a:p>
          <a:p>
            <a:pPr algn="ctr">
              <a:defRPr/>
            </a:pPr>
            <a:r>
              <a:rPr lang="ru-RU" sz="1300"/>
              <a:t>Ханты-Мансийского и Ямало-Ненецкого автономных округов, 2025 г.</a:t>
            </a:r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Р7-Офис/2024.3.2.584</Application>
  <DocSecurity>0</DocSecurity>
  <PresentationFormat>Экран (16:9)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Theme 1</vt:lpstr>
      <vt:lpstr>Theme 2</vt:lpstr>
      <vt:lpstr>Theme 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Hewlett-Packard Company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корпоративной презентации 16х9</dc:title>
  <dc:subject/>
  <dc:creator>julia</dc:creator>
  <cp:keywords/>
  <dc:description/>
  <dc:identifier/>
  <dc:language/>
  <cp:lastModifiedBy/>
  <cp:revision>337</cp:revision>
  <dcterms:created xsi:type="dcterms:W3CDTF">2016-02-05T10:31:15Z</dcterms:created>
  <dcterms:modified xsi:type="dcterms:W3CDTF">2025-02-03T12:26:49Z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0x010100FDAECBBD41CC5F4CA79ABC1A27824F43</vt:lpwstr>
  </property>
  <property fmtid="{D5CDD505-2E9C-101B-9397-08002B2CF9AE}" pid="3" name="_dlc_DocIdItemGuid">
    <vt:lpwstr>932e2db2-718a-43dd-a7bc-369d4857c17e</vt:lpwstr>
  </property>
</Properties>
</file>