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33"/>
  </p:notesMasterIdLst>
  <p:sldIdLst>
    <p:sldId id="256" r:id="rId2"/>
    <p:sldId id="259" r:id="rId3"/>
    <p:sldId id="295" r:id="rId4"/>
    <p:sldId id="296" r:id="rId5"/>
    <p:sldId id="292" r:id="rId6"/>
    <p:sldId id="293" r:id="rId7"/>
    <p:sldId id="297" r:id="rId8"/>
    <p:sldId id="287" r:id="rId9"/>
    <p:sldId id="291" r:id="rId10"/>
    <p:sldId id="260" r:id="rId11"/>
    <p:sldId id="261" r:id="rId12"/>
    <p:sldId id="262" r:id="rId13"/>
    <p:sldId id="276" r:id="rId14"/>
    <p:sldId id="264" r:id="rId15"/>
    <p:sldId id="265" r:id="rId16"/>
    <p:sldId id="284" r:id="rId17"/>
    <p:sldId id="286" r:id="rId18"/>
    <p:sldId id="289" r:id="rId19"/>
    <p:sldId id="266" r:id="rId20"/>
    <p:sldId id="279" r:id="rId21"/>
    <p:sldId id="282" r:id="rId22"/>
    <p:sldId id="277" r:id="rId23"/>
    <p:sldId id="281" r:id="rId24"/>
    <p:sldId id="278" r:id="rId25"/>
    <p:sldId id="290" r:id="rId26"/>
    <p:sldId id="272" r:id="rId27"/>
    <p:sldId id="273" r:id="rId28"/>
    <p:sldId id="288" r:id="rId29"/>
    <p:sldId id="274" r:id="rId30"/>
    <p:sldId id="270" r:id="rId31"/>
    <p:sldId id="271" r:id="rId32"/>
  </p:sldIdLst>
  <p:sldSz cx="9144000" cy="6858000" type="screen4x3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CCFF"/>
    <a:srgbClr val="3399FF"/>
    <a:srgbClr val="66CC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23" autoAdjust="0"/>
    <p:restoredTop sz="84468" autoAdjust="0"/>
  </p:normalViewPr>
  <p:slideViewPr>
    <p:cSldViewPr>
      <p:cViewPr varScale="1">
        <p:scale>
          <a:sx n="97" d="100"/>
          <a:sy n="97" d="100"/>
        </p:scale>
        <p:origin x="160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F904FDE3-F1FC-950B-CDBE-A9A59E8B72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42D70A5-5369-5BD7-DAA5-FD3D48761F0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3AD21E9-9748-4EB4-95E1-7821A69118F1}" type="datetimeFigureOut">
              <a:rPr lang="ru-RU"/>
              <a:pPr>
                <a:defRPr/>
              </a:pPr>
              <a:t>08.02.2025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548BA83D-5EA2-6797-2AD0-2F706B84D8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46CC630D-C38A-9067-41C6-B4C5B2DB8C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73AF71-4477-43C7-C8D8-FFEC11F5293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84A6D0-8D5C-848C-8F53-743AF36D68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B77B64BE-037C-4884-B3E0-91CC46086E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7B64BE-037C-4884-B3E0-91CC46086E18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118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7B64BE-037C-4884-B3E0-91CC46086E18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700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7B64BE-037C-4884-B3E0-91CC46086E18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905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7B64BE-037C-4884-B3E0-91CC46086E18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188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7B64BE-037C-4884-B3E0-91CC46086E18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6149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>
            <a:extLst>
              <a:ext uri="{FF2B5EF4-FFF2-40B4-BE49-F238E27FC236}">
                <a16:creationId xmlns:a16="http://schemas.microsoft.com/office/drawing/2014/main" id="{58D5CFDE-FF8B-D20E-D29A-42742197A5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>
            <a:extLst>
              <a:ext uri="{FF2B5EF4-FFF2-40B4-BE49-F238E27FC236}">
                <a16:creationId xmlns:a16="http://schemas.microsoft.com/office/drawing/2014/main" id="{724950ED-10DB-4E27-2875-F4EB217356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21508" name="Номер слайда 3">
            <a:extLst>
              <a:ext uri="{FF2B5EF4-FFF2-40B4-BE49-F238E27FC236}">
                <a16:creationId xmlns:a16="http://schemas.microsoft.com/office/drawing/2014/main" id="{2E6D5ECE-76C2-A7CD-CB91-B6030B2B84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C5D8D80-189E-44FE-8F17-2A6DE2CD2D4F}" type="slidenum">
              <a:rPr lang="ru-RU" altLang="ru-RU"/>
              <a:pPr/>
              <a:t>21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7B64BE-037C-4884-B3E0-91CC46086E18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0189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7B64BE-037C-4884-B3E0-91CC46086E18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798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7B64BE-037C-4884-B3E0-91CC46086E18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4323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7B64BE-037C-4884-B3E0-91CC46086E18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253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7B64BE-037C-4884-B3E0-91CC46086E18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257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C64CA-7A26-7564-CED5-1C3CE5D3C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41D2256-0A0B-EC7C-0BF6-8751C0C240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2382995-3D36-FCD9-CFCC-EA481CE2F2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3A39AC-77E1-6C49-644F-2E72F90906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7B64BE-037C-4884-B3E0-91CC46086E18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957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26A0A-C9B5-9BC6-165F-461753815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A1AECBD-6D7F-6084-73D9-6C1D1616F2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A5A033F-D97F-3899-B2FB-720D136783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CF50BB-DFBF-73A2-E86F-1355D86353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7B64BE-037C-4884-B3E0-91CC46086E18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461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7B64BE-037C-4884-B3E0-91CC46086E18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948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7B64BE-037C-4884-B3E0-91CC46086E18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82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7B64BE-037C-4884-B3E0-91CC46086E18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563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7B64BE-037C-4884-B3E0-91CC46086E18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124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7B64BE-037C-4884-B3E0-91CC46086E18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040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7B64BE-037C-4884-B3E0-91CC46086E18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814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gradFill rotWithShape="1">
          <a:gsLst>
            <a:gs pos="0">
              <a:srgbClr val="242424"/>
            </a:gs>
            <a:gs pos="30000">
              <a:srgbClr val="2D2D2D"/>
            </a:gs>
            <a:gs pos="100000">
              <a:srgbClr val="7D7D7D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6">
            <a:extLst>
              <a:ext uri="{FF2B5EF4-FFF2-40B4-BE49-F238E27FC236}">
                <a16:creationId xmlns:a16="http://schemas.microsoft.com/office/drawing/2014/main" id="{85373883-F211-6DE3-0DB5-EF4780E5F340}"/>
              </a:ext>
            </a:extLst>
          </p:cNvPr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Полилиния 7">
            <a:extLst>
              <a:ext uri="{FF2B5EF4-FFF2-40B4-BE49-F238E27FC236}">
                <a16:creationId xmlns:a16="http://schemas.microsoft.com/office/drawing/2014/main" id="{ECD74EE1-E618-56CF-0CA8-F2DA9AB98DE5}"/>
              </a:ext>
            </a:extLst>
          </p:cNvPr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29">
            <a:extLst>
              <a:ext uri="{FF2B5EF4-FFF2-40B4-BE49-F238E27FC236}">
                <a16:creationId xmlns:a16="http://schemas.microsoft.com/office/drawing/2014/main" id="{9721C0B8-FB0A-D512-2283-D23BECC5D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5D26D-641E-4A5A-9257-ABAA7FF4597B}" type="datetimeFigureOut">
              <a:rPr lang="ru-RU"/>
              <a:pPr>
                <a:defRPr/>
              </a:pPr>
              <a:t>08.02.2025</a:t>
            </a:fld>
            <a:endParaRPr lang="ru-RU"/>
          </a:p>
        </p:txBody>
      </p:sp>
      <p:sp>
        <p:nvSpPr>
          <p:cNvPr id="5" name="Нижний колонтитул 18">
            <a:extLst>
              <a:ext uri="{FF2B5EF4-FFF2-40B4-BE49-F238E27FC236}">
                <a16:creationId xmlns:a16="http://schemas.microsoft.com/office/drawing/2014/main" id="{EB519EC6-47F4-9253-979F-20352FE2D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>
            <a:extLst>
              <a:ext uri="{FF2B5EF4-FFF2-40B4-BE49-F238E27FC236}">
                <a16:creationId xmlns:a16="http://schemas.microsoft.com/office/drawing/2014/main" id="{0154BD86-DC90-113E-76D4-54D8C93A9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F9B3782-97A8-4A3C-AB59-1BACB4A76D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7764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hecker/>
    <p:sndAc>
      <p:stSnd>
        <p:snd r:embed="rId1" name="click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>
            <a:extLst>
              <a:ext uri="{FF2B5EF4-FFF2-40B4-BE49-F238E27FC236}">
                <a16:creationId xmlns:a16="http://schemas.microsoft.com/office/drawing/2014/main" id="{56F71F25-A2FC-9B64-E079-D88BFB07B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C0F9B-27F1-4C35-8796-0012E2631D9A}" type="datetimeFigureOut">
              <a:rPr lang="ru-RU"/>
              <a:pPr>
                <a:defRPr/>
              </a:pPr>
              <a:t>08.02.2025</a:t>
            </a:fld>
            <a:endParaRPr lang="ru-RU"/>
          </a:p>
        </p:txBody>
      </p:sp>
      <p:sp>
        <p:nvSpPr>
          <p:cNvPr id="5" name="Нижний колонтитул 21">
            <a:extLst>
              <a:ext uri="{FF2B5EF4-FFF2-40B4-BE49-F238E27FC236}">
                <a16:creationId xmlns:a16="http://schemas.microsoft.com/office/drawing/2014/main" id="{2F7324CF-4F28-C087-B3CF-6F441BBC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>
            <a:extLst>
              <a:ext uri="{FF2B5EF4-FFF2-40B4-BE49-F238E27FC236}">
                <a16:creationId xmlns:a16="http://schemas.microsoft.com/office/drawing/2014/main" id="{9811D488-778F-5F58-03E6-1C04FCAC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5E946-5F74-4BCD-B877-4E86FE569C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2584837"/>
      </p:ext>
    </p:extLst>
  </p:cSld>
  <p:clrMapOvr>
    <a:masterClrMapping/>
  </p:clrMapOvr>
  <p:transition spd="slow">
    <p:checker/>
    <p:sndAc>
      <p:stSnd>
        <p:snd r:embed="rId1" name="click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>
            <a:extLst>
              <a:ext uri="{FF2B5EF4-FFF2-40B4-BE49-F238E27FC236}">
                <a16:creationId xmlns:a16="http://schemas.microsoft.com/office/drawing/2014/main" id="{BBE5DF9E-12B6-3624-A43C-DC0B3D7A0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67EEE-FDAC-40F8-8F99-723589A1CA07}" type="datetimeFigureOut">
              <a:rPr lang="ru-RU"/>
              <a:pPr>
                <a:defRPr/>
              </a:pPr>
              <a:t>08.02.2025</a:t>
            </a:fld>
            <a:endParaRPr lang="ru-RU"/>
          </a:p>
        </p:txBody>
      </p:sp>
      <p:sp>
        <p:nvSpPr>
          <p:cNvPr id="5" name="Нижний колонтитул 21">
            <a:extLst>
              <a:ext uri="{FF2B5EF4-FFF2-40B4-BE49-F238E27FC236}">
                <a16:creationId xmlns:a16="http://schemas.microsoft.com/office/drawing/2014/main" id="{9F9A84A2-9B24-DFDA-C91C-4C9334CBA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>
            <a:extLst>
              <a:ext uri="{FF2B5EF4-FFF2-40B4-BE49-F238E27FC236}">
                <a16:creationId xmlns:a16="http://schemas.microsoft.com/office/drawing/2014/main" id="{207135C1-6F22-1568-2587-43B39DC0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58AA3-B485-43C5-85B3-8D3E632AFE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0124439"/>
      </p:ext>
    </p:extLst>
  </p:cSld>
  <p:clrMapOvr>
    <a:masterClrMapping/>
  </p:clrMapOvr>
  <p:transition spd="slow">
    <p:checker/>
    <p:sndAc>
      <p:stSnd>
        <p:snd r:embed="rId1" name="click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>
            <a:extLst>
              <a:ext uri="{FF2B5EF4-FFF2-40B4-BE49-F238E27FC236}">
                <a16:creationId xmlns:a16="http://schemas.microsoft.com/office/drawing/2014/main" id="{FFD7235A-E2F0-045F-12C2-2C44D6613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A4C30-3A3D-4F52-9183-55A056ACF4F2}" type="datetimeFigureOut">
              <a:rPr lang="ru-RU"/>
              <a:pPr>
                <a:defRPr/>
              </a:pPr>
              <a:t>08.02.2025</a:t>
            </a:fld>
            <a:endParaRPr lang="ru-RU"/>
          </a:p>
        </p:txBody>
      </p:sp>
      <p:sp>
        <p:nvSpPr>
          <p:cNvPr id="5" name="Нижний колонтитул 21">
            <a:extLst>
              <a:ext uri="{FF2B5EF4-FFF2-40B4-BE49-F238E27FC236}">
                <a16:creationId xmlns:a16="http://schemas.microsoft.com/office/drawing/2014/main" id="{AB4D6FEE-36D8-4AC7-1BD4-D8965D622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>
            <a:extLst>
              <a:ext uri="{FF2B5EF4-FFF2-40B4-BE49-F238E27FC236}">
                <a16:creationId xmlns:a16="http://schemas.microsoft.com/office/drawing/2014/main" id="{41B76545-AC8B-7337-3363-B4EE143E4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6D66A-385B-4434-8C93-58070E6FED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7208472"/>
      </p:ext>
    </p:extLst>
  </p:cSld>
  <p:clrMapOvr>
    <a:masterClrMapping/>
  </p:clrMapOvr>
  <p:transition spd="slow">
    <p:checker/>
    <p:sndAc>
      <p:stSnd>
        <p:snd r:embed="rId1" name="click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gradFill rotWithShape="1">
          <a:gsLst>
            <a:gs pos="0">
              <a:srgbClr val="242424"/>
            </a:gs>
            <a:gs pos="30000">
              <a:srgbClr val="2D2D2D"/>
            </a:gs>
            <a:gs pos="100000">
              <a:srgbClr val="7D7D7D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>
            <a:extLst>
              <a:ext uri="{FF2B5EF4-FFF2-40B4-BE49-F238E27FC236}">
                <a16:creationId xmlns:a16="http://schemas.microsoft.com/office/drawing/2014/main" id="{FEE5D0DA-F976-55BA-358B-4D0A408F9C2C}"/>
              </a:ext>
            </a:extLst>
          </p:cNvPr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Полилиния 8">
            <a:extLst>
              <a:ext uri="{FF2B5EF4-FFF2-40B4-BE49-F238E27FC236}">
                <a16:creationId xmlns:a16="http://schemas.microsoft.com/office/drawing/2014/main" id="{DA0BA4A2-D7CC-86EA-5DFF-090268199195}"/>
              </a:ext>
            </a:extLst>
          </p:cNvPr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Дата 3">
            <a:extLst>
              <a:ext uri="{FF2B5EF4-FFF2-40B4-BE49-F238E27FC236}">
                <a16:creationId xmlns:a16="http://schemas.microsoft.com/office/drawing/2014/main" id="{F4C3E04E-DE69-83A3-525F-ACACA1EFF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0B636-15EA-4A58-9DBA-E27CED7A4FFC}" type="datetimeFigureOut">
              <a:rPr lang="ru-RU"/>
              <a:pPr>
                <a:defRPr/>
              </a:pPr>
              <a:t>08.02.2025</a:t>
            </a:fld>
            <a:endParaRPr lang="ru-RU"/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8C30010D-9022-B1C1-1758-4E68A8827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4595CD64-CD0F-56DF-1A1F-2868C8947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098A46D-099D-4011-B535-C5791F84AD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1119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hecker/>
    <p:sndAc>
      <p:stSnd>
        <p:snd r:embed="rId1" name="click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9">
            <a:extLst>
              <a:ext uri="{FF2B5EF4-FFF2-40B4-BE49-F238E27FC236}">
                <a16:creationId xmlns:a16="http://schemas.microsoft.com/office/drawing/2014/main" id="{63F68A70-8F52-4AFF-EEEE-C8E9D2928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59826-9F11-433D-8554-A7960D07D0AC}" type="datetimeFigureOut">
              <a:rPr lang="ru-RU"/>
              <a:pPr>
                <a:defRPr/>
              </a:pPr>
              <a:t>08.02.2025</a:t>
            </a:fld>
            <a:endParaRPr lang="ru-RU"/>
          </a:p>
        </p:txBody>
      </p:sp>
      <p:sp>
        <p:nvSpPr>
          <p:cNvPr id="6" name="Нижний колонтитул 21">
            <a:extLst>
              <a:ext uri="{FF2B5EF4-FFF2-40B4-BE49-F238E27FC236}">
                <a16:creationId xmlns:a16="http://schemas.microsoft.com/office/drawing/2014/main" id="{CEDE7BB9-59D1-0FA5-89F6-E78128B61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>
            <a:extLst>
              <a:ext uri="{FF2B5EF4-FFF2-40B4-BE49-F238E27FC236}">
                <a16:creationId xmlns:a16="http://schemas.microsoft.com/office/drawing/2014/main" id="{B40D315C-5A63-1B66-0D9E-341775749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0BC86-2202-46AC-8569-466CA55C5B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9551295"/>
      </p:ext>
    </p:extLst>
  </p:cSld>
  <p:clrMapOvr>
    <a:masterClrMapping/>
  </p:clrMapOvr>
  <p:transition spd="slow">
    <p:checker/>
    <p:sndAc>
      <p:stSnd>
        <p:snd r:embed="rId1" name="click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F1F800-61B2-1DF6-B6E5-59FEFE84A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67BF1-34FA-4943-B238-B72831E6BF7D}" type="datetimeFigureOut">
              <a:rPr lang="ru-RU"/>
              <a:pPr>
                <a:defRPr/>
              </a:pPr>
              <a:t>08.02.2025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7AD7536-81E1-F0B0-75E0-8D9FE40A8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977B53A-A0FF-FC53-D346-556B19F62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7DAE822-6FFE-442A-A5C9-54100876FA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3305555"/>
      </p:ext>
    </p:extLst>
  </p:cSld>
  <p:clrMapOvr>
    <a:masterClrMapping/>
  </p:clrMapOvr>
  <p:transition spd="slow">
    <p:checker/>
    <p:sndAc>
      <p:stSnd>
        <p:snd r:embed="rId1" name="click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9">
            <a:extLst>
              <a:ext uri="{FF2B5EF4-FFF2-40B4-BE49-F238E27FC236}">
                <a16:creationId xmlns:a16="http://schemas.microsoft.com/office/drawing/2014/main" id="{0CE72FD1-F78E-82CB-F21E-DAE986E8D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1B65B-EC09-496C-BED8-2B5D8856D58F}" type="datetimeFigureOut">
              <a:rPr lang="ru-RU"/>
              <a:pPr>
                <a:defRPr/>
              </a:pPr>
              <a:t>08.02.2025</a:t>
            </a:fld>
            <a:endParaRPr lang="ru-RU"/>
          </a:p>
        </p:txBody>
      </p:sp>
      <p:sp>
        <p:nvSpPr>
          <p:cNvPr id="4" name="Нижний колонтитул 21">
            <a:extLst>
              <a:ext uri="{FF2B5EF4-FFF2-40B4-BE49-F238E27FC236}">
                <a16:creationId xmlns:a16="http://schemas.microsoft.com/office/drawing/2014/main" id="{E55D2CC6-65A9-E5B6-BB9E-FFF190537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>
            <a:extLst>
              <a:ext uri="{FF2B5EF4-FFF2-40B4-BE49-F238E27FC236}">
                <a16:creationId xmlns:a16="http://schemas.microsoft.com/office/drawing/2014/main" id="{B916EEAE-4262-EBC2-E8D5-C8C38D835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AFA52-3546-4ACA-BADA-BE5721DFB2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7819515"/>
      </p:ext>
    </p:extLst>
  </p:cSld>
  <p:clrMapOvr>
    <a:masterClrMapping/>
  </p:clrMapOvr>
  <p:transition spd="slow">
    <p:checker/>
    <p:sndAc>
      <p:stSnd>
        <p:snd r:embed="rId1" name="click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>
            <a:extLst>
              <a:ext uri="{FF2B5EF4-FFF2-40B4-BE49-F238E27FC236}">
                <a16:creationId xmlns:a16="http://schemas.microsoft.com/office/drawing/2014/main" id="{A3B44488-C313-3D8F-9A0D-281CA5D34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F967D-DAAD-41B0-861A-DBD558CAEBCC}" type="datetimeFigureOut">
              <a:rPr lang="ru-RU"/>
              <a:pPr>
                <a:defRPr/>
              </a:pPr>
              <a:t>08.02.2025</a:t>
            </a:fld>
            <a:endParaRPr lang="ru-RU"/>
          </a:p>
        </p:txBody>
      </p:sp>
      <p:sp>
        <p:nvSpPr>
          <p:cNvPr id="3" name="Нижний колонтитул 21">
            <a:extLst>
              <a:ext uri="{FF2B5EF4-FFF2-40B4-BE49-F238E27FC236}">
                <a16:creationId xmlns:a16="http://schemas.microsoft.com/office/drawing/2014/main" id="{6D74F77D-FE82-F795-3636-3DA5531C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>
            <a:extLst>
              <a:ext uri="{FF2B5EF4-FFF2-40B4-BE49-F238E27FC236}">
                <a16:creationId xmlns:a16="http://schemas.microsoft.com/office/drawing/2014/main" id="{03A1E19F-452F-0688-9BA7-6339C3E65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A8C74-1CA6-42F1-A7F2-C1568259BF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0444139"/>
      </p:ext>
    </p:extLst>
  </p:cSld>
  <p:clrMapOvr>
    <a:masterClrMapping/>
  </p:clrMapOvr>
  <p:transition spd="slow">
    <p:checker/>
    <p:sndAc>
      <p:stSnd>
        <p:snd r:embed="rId1" name="click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00F2AA-3AFF-B1E9-4D3D-0432F2C2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E2992-E5A2-48E5-9CCE-8D52F6649211}" type="datetimeFigureOut">
              <a:rPr lang="ru-RU"/>
              <a:pPr>
                <a:defRPr/>
              </a:pPr>
              <a:t>08.02.2025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170B69-D93A-9D8D-334D-A988D5E61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023B8A-A4EC-2F16-240B-482788FAF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FA4585-D796-42FF-BC57-CDC0D5D8E1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9586773"/>
      </p:ext>
    </p:extLst>
  </p:cSld>
  <p:clrMapOvr>
    <a:masterClrMapping/>
  </p:clrMapOvr>
  <p:transition spd="slow">
    <p:checker/>
    <p:sndAc>
      <p:stSnd>
        <p:snd r:embed="rId1" name="click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BB8FB8-0234-01AD-A3EB-63F9C8FCE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757C2-8796-44A3-A956-A76F78C82D87}" type="datetimeFigureOut">
              <a:rPr lang="ru-RU"/>
              <a:pPr>
                <a:defRPr/>
              </a:pPr>
              <a:t>08.02.2025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0659EC-44B0-AFD2-0A41-55A583AD8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7B0BBD-987C-F48C-71A7-09F30C25C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31E7ED-A97E-49AC-87C0-CE60F946C0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80235959"/>
      </p:ext>
    </p:extLst>
  </p:cSld>
  <p:clrMapOvr>
    <a:masterClrMapping/>
  </p:clrMapOvr>
  <p:transition spd="slow">
    <p:checker/>
    <p:sndAc>
      <p:stSnd>
        <p:snd r:embed="rId1" name="click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FE5C749F-CE80-99D9-A484-6B95DC545604}"/>
              </a:ext>
            </a:extLst>
          </p:cNvPr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4E259B41-EBC0-7243-F03D-5231089BB231}"/>
              </a:ext>
            </a:extLst>
          </p:cNvPr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>
            <a:extLst>
              <a:ext uri="{FF2B5EF4-FFF2-40B4-BE49-F238E27FC236}">
                <a16:creationId xmlns:a16="http://schemas.microsoft.com/office/drawing/2014/main" id="{2B34965D-4BBC-067A-A4F2-C41D01B7B87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9" name="Текст 29">
            <a:extLst>
              <a:ext uri="{FF2B5EF4-FFF2-40B4-BE49-F238E27FC236}">
                <a16:creationId xmlns:a16="http://schemas.microsoft.com/office/drawing/2014/main" id="{2C67D148-643B-9DD2-8684-121BE3AB6A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0" name="Дата 9">
            <a:extLst>
              <a:ext uri="{FF2B5EF4-FFF2-40B4-BE49-F238E27FC236}">
                <a16:creationId xmlns:a16="http://schemas.microsoft.com/office/drawing/2014/main" id="{03E67D65-A648-AC71-EF83-B4E4047133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BC93B1E-4317-4965-809D-C060723E1BB7}" type="datetimeFigureOut">
              <a:rPr lang="ru-RU"/>
              <a:pPr>
                <a:defRPr/>
              </a:pPr>
              <a:t>08.02.2025</a:t>
            </a:fld>
            <a:endParaRPr lang="ru-RU"/>
          </a:p>
        </p:txBody>
      </p:sp>
      <p:sp>
        <p:nvSpPr>
          <p:cNvPr id="22" name="Нижний колонтитул 21">
            <a:extLst>
              <a:ext uri="{FF2B5EF4-FFF2-40B4-BE49-F238E27FC236}">
                <a16:creationId xmlns:a16="http://schemas.microsoft.com/office/drawing/2014/main" id="{8FE1A64F-8CBA-40EB-4095-85C2C2067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07048D26-0F1D-E682-46F9-A48387CE39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9B9A98"/>
                </a:solidFill>
              </a:defRPr>
            </a:lvl1pPr>
          </a:lstStyle>
          <a:p>
            <a:pPr>
              <a:defRPr/>
            </a:pPr>
            <a:fld id="{393AA56C-9CE5-4630-8A54-73292BAC7F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48" r:id="rId1"/>
    <p:sldLayoutId id="2147483942" r:id="rId2"/>
    <p:sldLayoutId id="2147483949" r:id="rId3"/>
    <p:sldLayoutId id="2147483943" r:id="rId4"/>
    <p:sldLayoutId id="2147483950" r:id="rId5"/>
    <p:sldLayoutId id="2147483944" r:id="rId6"/>
    <p:sldLayoutId id="2147483945" r:id="rId7"/>
    <p:sldLayoutId id="2147483951" r:id="rId8"/>
    <p:sldLayoutId id="2147483952" r:id="rId9"/>
    <p:sldLayoutId id="2147483946" r:id="rId10"/>
    <p:sldLayoutId id="2147483947" r:id="rId11"/>
  </p:sldLayoutIdLst>
  <p:transition spd="slow">
    <p:checker/>
    <p:sndAc>
      <p:stSnd>
        <p:snd r:embed="rId13" name="click.wav"/>
      </p:stSnd>
    </p:sndAc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anose="020B0604020202020204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>
            <a:extLst>
              <a:ext uri="{FF2B5EF4-FFF2-40B4-BE49-F238E27FC236}">
                <a16:creationId xmlns:a16="http://schemas.microsoft.com/office/drawing/2014/main" id="{52B9EE78-A704-33DF-C0A8-016541EFB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1125538"/>
            <a:ext cx="739775" cy="484187"/>
          </a:xfrm>
        </p:spPr>
        <p:txBody>
          <a:bodyPr/>
          <a:lstStyle/>
          <a:p>
            <a:pPr algn="ctr" eaLnBrk="1" hangingPunct="1"/>
            <a:r>
              <a:rPr lang="ru-RU" altLang="ru-RU"/>
              <a:t>  </a:t>
            </a:r>
          </a:p>
        </p:txBody>
      </p:sp>
      <p:sp>
        <p:nvSpPr>
          <p:cNvPr id="8195" name="Подзаголовок 2">
            <a:extLst>
              <a:ext uri="{FF2B5EF4-FFF2-40B4-BE49-F238E27FC236}">
                <a16:creationId xmlns:a16="http://schemas.microsoft.com/office/drawing/2014/main" id="{D28CCA8F-1C4C-88D1-9BAF-6946004E9BC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2550" y="2749550"/>
            <a:ext cx="8642350" cy="2951163"/>
          </a:xfrm>
        </p:spPr>
        <p:txBody>
          <a:bodyPr/>
          <a:lstStyle/>
          <a:p>
            <a:pPr algn="ctr" eaLnBrk="1" hangingPunct="1"/>
            <a:r>
              <a:rPr lang="ru-RU" altLang="ru-RU" sz="3000" dirty="0"/>
              <a:t>«</a:t>
            </a:r>
            <a:r>
              <a:rPr lang="ru-RU" altLang="ru-RU" sz="3000" dirty="0" err="1"/>
              <a:t>Гидрогазкомплект</a:t>
            </a:r>
            <a:r>
              <a:rPr lang="ru-RU" altLang="ru-RU" sz="3000" dirty="0"/>
              <a:t>» – российское производственное предприятие, основанное в 2005 году ведущими специалистами Московского завода «Манометр»</a:t>
            </a:r>
          </a:p>
          <a:p>
            <a:pPr algn="ctr" eaLnBrk="1" hangingPunct="1"/>
            <a:r>
              <a:rPr lang="ru-RU" altLang="ru-RU" sz="2000" dirty="0"/>
              <a:t>г. Москва </a:t>
            </a:r>
          </a:p>
          <a:p>
            <a:pPr algn="ctr" eaLnBrk="1" hangingPunct="1"/>
            <a:r>
              <a:rPr lang="en-US" altLang="ru-RU" sz="2000" dirty="0"/>
              <a:t>www.gidrogaz.ru</a:t>
            </a:r>
            <a:endParaRPr lang="ru-RU" altLang="ru-RU" sz="2000" dirty="0"/>
          </a:p>
          <a:p>
            <a:pPr algn="ctr" eaLnBrk="1" hangingPunct="1"/>
            <a:endParaRPr lang="ru-RU" altLang="ru-RU" sz="2000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586177-0A8C-E0CC-6E1F-2E9B330E9A66}"/>
              </a:ext>
            </a:extLst>
          </p:cNvPr>
          <p:cNvSpPr/>
          <p:nvPr/>
        </p:nvSpPr>
        <p:spPr>
          <a:xfrm>
            <a:off x="968386" y="116632"/>
            <a:ext cx="713528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“</a:t>
            </a:r>
            <a:r>
              <a:rPr lang="ru-RU" sz="54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Гидрогазкомплект</a:t>
            </a:r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” </a:t>
            </a:r>
          </a:p>
        </p:txBody>
      </p:sp>
    </p:spTree>
    <p:custDataLst>
      <p:tags r:id="rId1"/>
    </p:custDataLst>
  </p:cSld>
  <p:clrMapOvr>
    <a:masterClrMapping/>
  </p:clrMapOvr>
  <p:transition spd="slow">
    <p:checker/>
    <p:sndAc>
      <p:stSnd>
        <p:snd r:embed="rId3" name="click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>
            <a:extLst>
              <a:ext uri="{FF2B5EF4-FFF2-40B4-BE49-F238E27FC236}">
                <a16:creationId xmlns:a16="http://schemas.microsoft.com/office/drawing/2014/main" id="{9EC119E0-EC29-F6A9-B8E3-35DD33837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813" y="12700"/>
            <a:ext cx="5400675" cy="1039813"/>
          </a:xfrm>
        </p:spPr>
        <p:txBody>
          <a:bodyPr/>
          <a:lstStyle/>
          <a:p>
            <a:pPr algn="ctr" eaLnBrk="1" hangingPunct="1"/>
            <a:r>
              <a:rPr lang="ru-RU" altLang="ru-RU" sz="2800">
                <a:solidFill>
                  <a:srgbClr val="33CCFF"/>
                </a:solidFill>
                <a:latin typeface="Arial" panose="020B0604020202020204" pitchFamily="34" charset="0"/>
              </a:rPr>
              <a:t>Программное обеспечение (ПО) к МО-05М</a:t>
            </a:r>
          </a:p>
        </p:txBody>
      </p:sp>
      <p:sp>
        <p:nvSpPr>
          <p:cNvPr id="11267" name="Текст 2">
            <a:extLst>
              <a:ext uri="{FF2B5EF4-FFF2-40B4-BE49-F238E27FC236}">
                <a16:creationId xmlns:a16="http://schemas.microsoft.com/office/drawing/2014/main" id="{EEC0A2DB-C7E4-951D-98CA-C9782CC1907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67544" y="4653136"/>
            <a:ext cx="8425631" cy="1656357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ru-RU" altLang="ru-RU" sz="1700" dirty="0"/>
              <a:t>ПО для МО-05М, предназначено для автоматизации поверки стрелочных манометров. ПО находится в открытом доступе на сайте </a:t>
            </a:r>
            <a:r>
              <a:rPr lang="en-US" altLang="ru-RU" sz="1700" dirty="0"/>
              <a:t>gidrogaz.ru</a:t>
            </a:r>
            <a:r>
              <a:rPr lang="ru-RU" altLang="ru-RU" sz="1700" dirty="0"/>
              <a:t>. Удобный пользовательский интерфейс, возможность работы с любыми версиями </a:t>
            </a:r>
            <a:r>
              <a:rPr lang="en-US" altLang="ru-RU" sz="1700" dirty="0"/>
              <a:t>Windows</a:t>
            </a:r>
            <a:r>
              <a:rPr lang="ru-RU" altLang="ru-RU" sz="1700" dirty="0"/>
              <a:t>, бесплатный доступ к обновлениям и протоколам обмена это то, что отличает наше ПО от подобных программных продуктов.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B3D44B-A7C5-F990-9F16-D69CDA601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10471"/>
            <a:ext cx="7344816" cy="3884535"/>
          </a:xfrm>
          <a:prstGeom prst="rect">
            <a:avLst/>
          </a:prstGeom>
        </p:spPr>
      </p:pic>
    </p:spTree>
  </p:cSld>
  <p:clrMapOvr>
    <a:masterClrMapping/>
  </p:clrMapOvr>
  <p:transition spd="slow">
    <p:checker/>
    <p:sndAc>
      <p:stSnd>
        <p:snd r:embed="rId3" name="click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>
            <a:extLst>
              <a:ext uri="{FF2B5EF4-FFF2-40B4-BE49-F238E27FC236}">
                <a16:creationId xmlns:a16="http://schemas.microsoft.com/office/drawing/2014/main" id="{0809669F-65A6-8E9A-3408-D4FBB8A6F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574" y="188912"/>
            <a:ext cx="6121052" cy="1241425"/>
          </a:xfrm>
        </p:spPr>
        <p:txBody>
          <a:bodyPr/>
          <a:lstStyle/>
          <a:p>
            <a:pPr algn="ctr" eaLnBrk="1" hangingPunct="1"/>
            <a:r>
              <a:rPr lang="ru-RU" altLang="ru-RU" sz="2800" dirty="0">
                <a:solidFill>
                  <a:srgbClr val="33CCFF"/>
                </a:solidFill>
              </a:rPr>
              <a:t>Пресс гидравлический ПМ-100М</a:t>
            </a:r>
            <a:endParaRPr lang="ru-RU" altLang="ru-RU" sz="2800" dirty="0"/>
          </a:p>
        </p:txBody>
      </p:sp>
      <p:sp>
        <p:nvSpPr>
          <p:cNvPr id="14339" name="Текст 2">
            <a:extLst>
              <a:ext uri="{FF2B5EF4-FFF2-40B4-BE49-F238E27FC236}">
                <a16:creationId xmlns:a16="http://schemas.microsoft.com/office/drawing/2014/main" id="{63399971-D338-C5BF-2AE1-0D9872A73FB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79388" y="1430337"/>
            <a:ext cx="4176712" cy="504031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altLang="ru-RU" sz="1700" dirty="0"/>
              <a:t>Пресс гидравлический ПМ-100М, применяется для создания требуемого давления при проведении поверки, калибровки, испытаний, ремонта средств измерений и т.д. </a:t>
            </a:r>
          </a:p>
          <a:p>
            <a:pPr>
              <a:spcBef>
                <a:spcPts val="0"/>
              </a:spcBef>
            </a:pPr>
            <a:endParaRPr lang="ru-RU" altLang="ru-RU" sz="1700" dirty="0"/>
          </a:p>
          <a:p>
            <a:pPr>
              <a:spcBef>
                <a:spcPts val="0"/>
              </a:spcBef>
            </a:pPr>
            <a:r>
              <a:rPr lang="ru-RU" altLang="ru-RU" sz="1700" dirty="0"/>
              <a:t>Пресс ПМ-100М, выполнен из нержавеющей стали высокого качества, оснащен двумя </a:t>
            </a:r>
            <a:r>
              <a:rPr lang="ru-RU" altLang="ru-RU" sz="1700" dirty="0" err="1"/>
              <a:t>самоподжимными</a:t>
            </a:r>
            <a:r>
              <a:rPr lang="ru-RU" altLang="ru-RU" sz="1700" dirty="0"/>
              <a:t> патронами (или гайками) и помпой для быстрого заполнения рабочего объема.  </a:t>
            </a:r>
          </a:p>
          <a:p>
            <a:pPr>
              <a:spcBef>
                <a:spcPts val="0"/>
              </a:spcBef>
            </a:pPr>
            <a:endParaRPr lang="ru-RU" altLang="ru-RU" sz="1700" dirty="0"/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ru-RU" altLang="ru-RU" sz="1700" dirty="0"/>
              <a:t>Основные технические характеристики:</a:t>
            </a:r>
          </a:p>
          <a:p>
            <a:pPr marL="285750" indent="-285750">
              <a:lnSpc>
                <a:spcPct val="80000"/>
              </a:lnSpc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Создаваемое рабочее избыточное давление до 100 МПа;</a:t>
            </a:r>
          </a:p>
          <a:p>
            <a:pPr marL="285750" indent="-285750">
              <a:lnSpc>
                <a:spcPct val="80000"/>
              </a:lnSpc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Плавная подстройка, с помощью задней иглы;</a:t>
            </a:r>
          </a:p>
          <a:p>
            <a:pPr marL="285750" indent="-285750">
              <a:lnSpc>
                <a:spcPct val="80000"/>
              </a:lnSpc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Объем жидкости, заливаемой в резервуар – 150 см</a:t>
            </a:r>
            <a:r>
              <a:rPr lang="ru-RU" altLang="ru-RU" sz="1700" baseline="30000" dirty="0"/>
              <a:t>3</a:t>
            </a:r>
            <a:r>
              <a:rPr lang="ru-RU" altLang="ru-RU" sz="1700" dirty="0"/>
              <a:t>;</a:t>
            </a:r>
          </a:p>
          <a:p>
            <a:pPr marL="285750" indent="-285750">
              <a:lnSpc>
                <a:spcPct val="80000"/>
              </a:lnSpc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Рабочая среда: вода, масло, спирт;</a:t>
            </a:r>
          </a:p>
          <a:p>
            <a:pPr marL="285750" indent="-285750">
              <a:lnSpc>
                <a:spcPct val="80000"/>
              </a:lnSpc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Масса (без узлов крепления) не более 8 кг;</a:t>
            </a:r>
          </a:p>
          <a:p>
            <a:pPr marL="285750" indent="-285750">
              <a:lnSpc>
                <a:spcPct val="80000"/>
              </a:lnSpc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Срок службы: не менее 12 лет.</a:t>
            </a:r>
            <a:endParaRPr lang="ru-RU" altLang="ru-RU" sz="1700" b="1" dirty="0"/>
          </a:p>
        </p:txBody>
      </p:sp>
      <p:pic>
        <p:nvPicPr>
          <p:cNvPr id="14340" name="Picture 8">
            <a:extLst>
              <a:ext uri="{FF2B5EF4-FFF2-40B4-BE49-F238E27FC236}">
                <a16:creationId xmlns:a16="http://schemas.microsoft.com/office/drawing/2014/main" id="{B34C6949-A71E-AA0D-4FF8-821E2A73C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980728"/>
            <a:ext cx="4646613" cy="506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  <p:sndAc>
      <p:stSnd>
        <p:snd r:embed="rId3" name="click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7EADA859-B57A-FA03-CA31-9283BBA92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41107"/>
            <a:ext cx="8136904" cy="1096963"/>
          </a:xfrm>
        </p:spPr>
        <p:txBody>
          <a:bodyPr/>
          <a:lstStyle/>
          <a:p>
            <a:pPr algn="ctr" eaLnBrk="1" hangingPunct="1"/>
            <a:r>
              <a:rPr lang="ru-RU" altLang="ru-RU" sz="2800" dirty="0">
                <a:solidFill>
                  <a:srgbClr val="33CCFF"/>
                </a:solidFill>
              </a:rPr>
              <a:t>Пресса гидравлические ПУМ-100М, </a:t>
            </a:r>
            <a:br>
              <a:rPr lang="ru-RU" altLang="ru-RU" sz="2800" dirty="0">
                <a:solidFill>
                  <a:srgbClr val="33CCFF"/>
                </a:solidFill>
              </a:rPr>
            </a:br>
            <a:r>
              <a:rPr lang="ru-RU" altLang="ru-RU" sz="2800" dirty="0">
                <a:solidFill>
                  <a:srgbClr val="33CCFF"/>
                </a:solidFill>
              </a:rPr>
              <a:t>ПУМ-60М, ПУМ-40М</a:t>
            </a:r>
          </a:p>
        </p:txBody>
      </p:sp>
      <p:sp>
        <p:nvSpPr>
          <p:cNvPr id="15363" name="Текст 2">
            <a:extLst>
              <a:ext uri="{FF2B5EF4-FFF2-40B4-BE49-F238E27FC236}">
                <a16:creationId xmlns:a16="http://schemas.microsoft.com/office/drawing/2014/main" id="{76E72DE9-91A3-BAFF-E5A6-21206FDF0C3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08953" y="1251197"/>
            <a:ext cx="4368800" cy="5184775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ru-RU" altLang="ru-RU" sz="1700" dirty="0"/>
              <a:t>Пресса гидравлические ПУМ-100М, ПУМ-60М, ПУМ-40М применяется для создания требуемого давления при проведении поверки, калибровки, испытаний, ремонта средств измерений и т.д. </a:t>
            </a:r>
          </a:p>
          <a:p>
            <a:pPr>
              <a:spcBef>
                <a:spcPts val="0"/>
              </a:spcBef>
            </a:pPr>
            <a:endParaRPr lang="ru-RU" altLang="ru-RU" sz="1700" dirty="0"/>
          </a:p>
          <a:p>
            <a:pPr>
              <a:spcBef>
                <a:spcPts val="0"/>
              </a:spcBef>
            </a:pPr>
            <a:r>
              <a:rPr lang="ru-RU" altLang="ru-RU" sz="1700" dirty="0"/>
              <a:t>Пресса выполнены из нержавеющей стали высокого качества, оснащены двумя </a:t>
            </a:r>
            <a:r>
              <a:rPr lang="ru-RU" altLang="ru-RU" sz="1700" dirty="0" err="1"/>
              <a:t>самоподжимными</a:t>
            </a:r>
            <a:r>
              <a:rPr lang="ru-RU" altLang="ru-RU" sz="1700" dirty="0"/>
              <a:t> патронами или гайками.</a:t>
            </a:r>
          </a:p>
          <a:p>
            <a:pPr>
              <a:spcBef>
                <a:spcPts val="0"/>
              </a:spcBef>
            </a:pPr>
            <a:endParaRPr lang="ru-RU" altLang="ru-RU" sz="1700" dirty="0"/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ru-RU" altLang="ru-RU" sz="1700" dirty="0"/>
              <a:t>Основные технические характеристики:</a:t>
            </a:r>
          </a:p>
          <a:p>
            <a:pPr marL="285750" indent="-285750">
              <a:lnSpc>
                <a:spcPct val="80000"/>
              </a:lnSpc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Создаваемое рабочее избыточное давление до 100 МПа, 60 МПа, 40 МПа;</a:t>
            </a:r>
          </a:p>
          <a:p>
            <a:pPr marL="285750" indent="-285750">
              <a:lnSpc>
                <a:spcPct val="80000"/>
              </a:lnSpc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Плавная подстройка, с помощью задней иглы;</a:t>
            </a:r>
          </a:p>
          <a:p>
            <a:pPr marL="285750" indent="-285750">
              <a:lnSpc>
                <a:spcPct val="80000"/>
              </a:lnSpc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Объем жидкости, заливаемой в резервуар – 145 см</a:t>
            </a:r>
            <a:r>
              <a:rPr lang="ru-RU" altLang="ru-RU" sz="1700" baseline="30000" dirty="0"/>
              <a:t>3</a:t>
            </a:r>
            <a:r>
              <a:rPr lang="ru-RU" altLang="ru-RU" sz="1700" dirty="0"/>
              <a:t>;</a:t>
            </a:r>
          </a:p>
          <a:p>
            <a:pPr marL="285750" indent="-285750">
              <a:lnSpc>
                <a:spcPct val="80000"/>
              </a:lnSpc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Рабочая среда: вода, масло, спирт;</a:t>
            </a:r>
          </a:p>
          <a:p>
            <a:pPr marL="285750" indent="-285750">
              <a:lnSpc>
                <a:spcPct val="80000"/>
              </a:lnSpc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Масса (без узлов крепления) не более 6 кг;</a:t>
            </a:r>
          </a:p>
          <a:p>
            <a:pPr marL="285750" indent="-285750">
              <a:lnSpc>
                <a:spcPct val="80000"/>
              </a:lnSpc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Срок службы: не менее 12 лет.</a:t>
            </a:r>
            <a:endParaRPr lang="ru-RU" altLang="ru-RU" sz="1700" b="1" dirty="0"/>
          </a:p>
        </p:txBody>
      </p:sp>
      <p:pic>
        <p:nvPicPr>
          <p:cNvPr id="15364" name="Рисунок 1">
            <a:extLst>
              <a:ext uri="{FF2B5EF4-FFF2-40B4-BE49-F238E27FC236}">
                <a16:creationId xmlns:a16="http://schemas.microsoft.com/office/drawing/2014/main" id="{B0C88BA3-A52E-85EB-A53C-DF82CBF94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414" y="1736725"/>
            <a:ext cx="4240386" cy="334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  <p:sndAc>
      <p:stSnd>
        <p:snd r:embed="rId3" name="click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D379206C-0A7F-8741-7853-9875A32EEB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612576" y="-315416"/>
            <a:ext cx="9142412" cy="1143000"/>
          </a:xfrm>
        </p:spPr>
        <p:txBody>
          <a:bodyPr/>
          <a:lstStyle/>
          <a:p>
            <a:pPr algn="ctr"/>
            <a:r>
              <a:rPr lang="ru-RU" altLang="ru-RU" sz="4000" dirty="0">
                <a:solidFill>
                  <a:srgbClr val="33CCFF"/>
                </a:solidFill>
                <a:latin typeface="Arial" panose="020B0604020202020204" pitchFamily="34" charset="0"/>
              </a:rPr>
              <a:t>            Пресс гидравлический </a:t>
            </a:r>
            <a:r>
              <a:rPr lang="ru-RU" altLang="ru-RU" sz="3600" dirty="0">
                <a:solidFill>
                  <a:srgbClr val="33CCFF"/>
                </a:solidFill>
                <a:latin typeface="Arial" panose="020B0604020202020204" pitchFamily="34" charset="0"/>
              </a:rPr>
              <a:t>2113М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685822FD-52DB-2E20-A3B3-38F717A6546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82116" y="476672"/>
            <a:ext cx="4427984" cy="4679950"/>
          </a:xfrm>
        </p:spPr>
        <p:txBody>
          <a:bodyPr/>
          <a:lstStyle/>
          <a:p>
            <a:pPr marL="0">
              <a:spcBef>
                <a:spcPts val="0"/>
              </a:spcBef>
            </a:pPr>
            <a:r>
              <a:rPr lang="ru-RU" altLang="ru-RU" sz="1700" dirty="0"/>
              <a:t>Пресс гидравлический 2113 М, применяется для создания требуемого давления при проведении поверки, калибровки, испытаний, ремонта средств измерений и т.д. </a:t>
            </a:r>
          </a:p>
          <a:p>
            <a:pPr marL="0">
              <a:spcBef>
                <a:spcPts val="0"/>
              </a:spcBef>
            </a:pPr>
            <a:endParaRPr lang="ru-RU" altLang="ru-RU" sz="1700" dirty="0"/>
          </a:p>
          <a:p>
            <a:pPr marL="0">
              <a:spcBef>
                <a:spcPts val="0"/>
              </a:spcBef>
            </a:pPr>
            <a:r>
              <a:rPr lang="ru-RU" altLang="ru-RU" sz="1700" dirty="0"/>
              <a:t>Пресс 2113М, выполнен из нержавеющей стали высокого качества, оснащен двумя </a:t>
            </a:r>
            <a:r>
              <a:rPr lang="ru-RU" altLang="ru-RU" sz="1700" dirty="0" err="1"/>
              <a:t>самоподжимными</a:t>
            </a:r>
            <a:r>
              <a:rPr lang="ru-RU" altLang="ru-RU" sz="1700" dirty="0"/>
              <a:t> патронами (или гайками).  </a:t>
            </a:r>
          </a:p>
          <a:p>
            <a:pPr marL="0">
              <a:spcBef>
                <a:spcPts val="0"/>
              </a:spcBef>
            </a:pPr>
            <a:endParaRPr lang="ru-RU" altLang="ru-RU" sz="1700" dirty="0"/>
          </a:p>
          <a:p>
            <a:pPr marL="0">
              <a:spcBef>
                <a:spcPts val="0"/>
              </a:spcBef>
            </a:pPr>
            <a:r>
              <a:rPr lang="ru-RU" altLang="ru-RU" sz="1700" dirty="0"/>
              <a:t>Основные технические характеристики:</a:t>
            </a:r>
          </a:p>
          <a:p>
            <a:pPr marL="0" indent="-285750"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Создаваемое рабочее избыточное давление до 40 МПа;</a:t>
            </a:r>
          </a:p>
          <a:p>
            <a:pPr marL="0" indent="-285750"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Плавная подстройка, с помощью задней иглы;</a:t>
            </a:r>
          </a:p>
          <a:p>
            <a:pPr marL="0" indent="-285750"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Объем жидкости, заливаемой в резервуар – 160 см</a:t>
            </a:r>
            <a:r>
              <a:rPr lang="ru-RU" altLang="ru-RU" sz="1700" baseline="30000" dirty="0"/>
              <a:t>3</a:t>
            </a:r>
            <a:r>
              <a:rPr lang="ru-RU" altLang="ru-RU" sz="1700" dirty="0"/>
              <a:t>;</a:t>
            </a:r>
          </a:p>
          <a:p>
            <a:pPr marL="0" indent="-285750"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Рабочая среда: вода, масло, спирт;</a:t>
            </a:r>
          </a:p>
          <a:p>
            <a:pPr marL="0" indent="-285750"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Масса (без узлов крепления) не более 6,8 кг;</a:t>
            </a:r>
          </a:p>
          <a:p>
            <a:pPr marL="0" indent="-285750"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Срок службы: не менее 12 лет.</a:t>
            </a:r>
            <a:endParaRPr lang="ru-RU" altLang="ru-RU" sz="1700" b="1" dirty="0"/>
          </a:p>
          <a:p>
            <a:pPr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600" dirty="0"/>
          </a:p>
          <a:p>
            <a:pPr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600" dirty="0"/>
              <a:t>       </a:t>
            </a: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2E3642ED-6A07-26B0-A0AB-010307CE1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316" y="1420689"/>
            <a:ext cx="4299568" cy="346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  <p:sndAc>
      <p:stSnd>
        <p:snd r:embed="rId3" name="click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>
            <a:extLst>
              <a:ext uri="{FF2B5EF4-FFF2-40B4-BE49-F238E27FC236}">
                <a16:creationId xmlns:a16="http://schemas.microsoft.com/office/drawing/2014/main" id="{693EF050-E87E-B2DD-0903-EA3EBFEA8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188913"/>
            <a:ext cx="8353052" cy="1096962"/>
          </a:xfrm>
        </p:spPr>
        <p:txBody>
          <a:bodyPr/>
          <a:lstStyle/>
          <a:p>
            <a:pPr algn="ctr" eaLnBrk="1" hangingPunct="1"/>
            <a:r>
              <a:rPr lang="ru-RU" altLang="ru-RU" sz="2800" dirty="0">
                <a:solidFill>
                  <a:srgbClr val="33CCFF"/>
                </a:solidFill>
              </a:rPr>
              <a:t>Пресс пневматический ПУМ-6М</a:t>
            </a:r>
            <a:r>
              <a:rPr lang="ru-RU" altLang="ru-RU" sz="2800" dirty="0"/>
              <a:t> </a:t>
            </a:r>
          </a:p>
        </p:txBody>
      </p:sp>
      <p:sp>
        <p:nvSpPr>
          <p:cNvPr id="17411" name="Текст 2">
            <a:extLst>
              <a:ext uri="{FF2B5EF4-FFF2-40B4-BE49-F238E27FC236}">
                <a16:creationId xmlns:a16="http://schemas.microsoft.com/office/drawing/2014/main" id="{0A934E1E-2F88-84F4-B926-97D79FDEDFC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79389" y="2132012"/>
            <a:ext cx="4680644" cy="453707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altLang="ru-RU" sz="1700" dirty="0"/>
              <a:t>Пресс пневматический ПУМ-6М применяется для поверки, калибровки, испытаний, ремонта и т.д., средств измерений избыточного давления и разрежения, в том числе манометров, вакуумметров, мановакуумметров.</a:t>
            </a:r>
          </a:p>
          <a:p>
            <a:pPr>
              <a:spcBef>
                <a:spcPts val="0"/>
              </a:spcBef>
            </a:pPr>
            <a:endParaRPr lang="ru-RU" altLang="ru-RU" sz="1700" dirty="0"/>
          </a:p>
          <a:p>
            <a:pPr>
              <a:spcBef>
                <a:spcPts val="0"/>
              </a:spcBef>
            </a:pPr>
            <a:r>
              <a:rPr lang="ru-RU" altLang="ru-RU" sz="1700" dirty="0"/>
              <a:t>Пресс ПУМ-6, выполнен из нержавеющей стали высокого качества, оснащен двумя </a:t>
            </a:r>
            <a:r>
              <a:rPr lang="ru-RU" altLang="ru-RU" sz="1700" dirty="0" err="1"/>
              <a:t>самоподжимными</a:t>
            </a:r>
            <a:r>
              <a:rPr lang="ru-RU" altLang="ru-RU" sz="1700" dirty="0"/>
              <a:t> патронами (или гайками).  </a:t>
            </a:r>
          </a:p>
          <a:p>
            <a:pPr>
              <a:spcBef>
                <a:spcPts val="0"/>
              </a:spcBef>
            </a:pPr>
            <a:endParaRPr lang="ru-RU" altLang="ru-RU" sz="1700" dirty="0"/>
          </a:p>
          <a:p>
            <a:pPr>
              <a:spcBef>
                <a:spcPts val="0"/>
              </a:spcBef>
            </a:pPr>
            <a:r>
              <a:rPr lang="ru-RU" altLang="ru-RU" sz="1700" dirty="0"/>
              <a:t>Основные технические характеристики:</a:t>
            </a:r>
          </a:p>
          <a:p>
            <a:pPr indent="-285750"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Создаваемое избыточное давление до  1,6 МПа;</a:t>
            </a:r>
          </a:p>
          <a:p>
            <a:pPr indent="-285750"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Плавная подстройка, с помощью задней иглы;</a:t>
            </a:r>
          </a:p>
          <a:p>
            <a:pPr indent="-285750"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Объем вытеснения поршневой камеры 330 см</a:t>
            </a:r>
            <a:r>
              <a:rPr lang="ru-RU" altLang="ru-RU" sz="1700" baseline="30000" dirty="0"/>
              <a:t>3</a:t>
            </a:r>
            <a:r>
              <a:rPr lang="ru-RU" altLang="ru-RU" sz="1700" dirty="0"/>
              <a:t>;</a:t>
            </a:r>
          </a:p>
          <a:p>
            <a:pPr indent="-285750"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Рабочая среда: воздух;</a:t>
            </a:r>
          </a:p>
          <a:p>
            <a:pPr indent="-285750"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Масса не более 8,5 кг. </a:t>
            </a:r>
          </a:p>
          <a:p>
            <a:pPr indent="-285750"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Срок службы: не менее 12 лет.</a:t>
            </a:r>
            <a:endParaRPr lang="ru-RU" altLang="ru-RU" sz="1700" b="1" dirty="0"/>
          </a:p>
        </p:txBody>
      </p:sp>
      <p:pic>
        <p:nvPicPr>
          <p:cNvPr id="17412" name="Picture 8">
            <a:extLst>
              <a:ext uri="{FF2B5EF4-FFF2-40B4-BE49-F238E27FC236}">
                <a16:creationId xmlns:a16="http://schemas.microsoft.com/office/drawing/2014/main" id="{BAFA5395-7F0C-8D16-EFC2-37CE067FB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772" y="1196752"/>
            <a:ext cx="4190413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  <p:sndAc>
      <p:stSnd>
        <p:snd r:embed="rId3" name="click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>
            <a:extLst>
              <a:ext uri="{FF2B5EF4-FFF2-40B4-BE49-F238E27FC236}">
                <a16:creationId xmlns:a16="http://schemas.microsoft.com/office/drawing/2014/main" id="{E5EE031E-0FED-303A-DB5F-1B6268885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28600" y="116632"/>
            <a:ext cx="10081120" cy="1098550"/>
          </a:xfrm>
        </p:spPr>
        <p:txBody>
          <a:bodyPr/>
          <a:lstStyle/>
          <a:p>
            <a:pPr algn="ctr" eaLnBrk="1" hangingPunct="1"/>
            <a:r>
              <a:rPr lang="ru-RU" altLang="ru-RU" sz="2800" dirty="0">
                <a:solidFill>
                  <a:srgbClr val="33CCFF"/>
                </a:solidFill>
                <a:latin typeface="Arial" panose="020B0604020202020204" pitchFamily="34" charset="0"/>
              </a:rPr>
              <a:t>Пресс пневматический ПДЦ-01М</a:t>
            </a:r>
            <a:endParaRPr lang="ru-RU" altLang="ru-RU" sz="2800" dirty="0">
              <a:solidFill>
                <a:srgbClr val="33CCFF"/>
              </a:solidFill>
            </a:endParaRPr>
          </a:p>
        </p:txBody>
      </p:sp>
      <p:sp>
        <p:nvSpPr>
          <p:cNvPr id="18435" name="Текст 2">
            <a:extLst>
              <a:ext uri="{FF2B5EF4-FFF2-40B4-BE49-F238E27FC236}">
                <a16:creationId xmlns:a16="http://schemas.microsoft.com/office/drawing/2014/main" id="{4371C93A-71DA-1159-02C7-D2DE7BE7B86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12607" y="2276872"/>
            <a:ext cx="4073856" cy="4321175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ru-RU" altLang="ru-RU" sz="1600" dirty="0"/>
              <a:t>Пресс пневматический ПДЦ-01М применяется для поверки, калибровки, испытаний, ремонта и т.д., средств измерений разрежения и избыточного давления, в том числе манометров, вакуумметров, мановакуумметров.</a:t>
            </a:r>
          </a:p>
          <a:p>
            <a:pPr eaLnBrk="1" hangingPunct="1">
              <a:spcBef>
                <a:spcPts val="0"/>
              </a:spcBef>
            </a:pPr>
            <a:endParaRPr lang="ru-RU" altLang="ru-RU" sz="1600" dirty="0">
              <a:solidFill>
                <a:srgbClr val="FF0000"/>
              </a:solidFill>
            </a:endParaRPr>
          </a:p>
          <a:p>
            <a:pPr eaLnBrk="1" hangingPunct="1">
              <a:spcBef>
                <a:spcPts val="0"/>
              </a:spcBef>
            </a:pPr>
            <a:r>
              <a:rPr lang="ru-RU" altLang="ru-RU" sz="1600" dirty="0"/>
              <a:t>Пресс ПДЦ-01М, выполнен из нержавеющей стали высокого качества, оснащен двумя </a:t>
            </a:r>
            <a:r>
              <a:rPr lang="ru-RU" altLang="ru-RU" sz="1600" dirty="0" err="1"/>
              <a:t>самоподжимными</a:t>
            </a:r>
            <a:r>
              <a:rPr lang="ru-RU" altLang="ru-RU" sz="1600" dirty="0"/>
              <a:t> патронами (или гайками).  </a:t>
            </a:r>
          </a:p>
          <a:p>
            <a:pPr eaLnBrk="1" hangingPunct="1">
              <a:spcBef>
                <a:spcPts val="0"/>
              </a:spcBef>
            </a:pPr>
            <a:endParaRPr lang="ru-RU" altLang="ru-RU" sz="1600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ru-RU" altLang="ru-RU" sz="1600" dirty="0"/>
              <a:t>Основные технические характеристики:</a:t>
            </a:r>
          </a:p>
          <a:p>
            <a:pPr indent="-285750">
              <a:spcBef>
                <a:spcPts val="0"/>
              </a:spcBef>
              <a:buFontTx/>
              <a:buChar char="-"/>
            </a:pPr>
            <a:r>
              <a:rPr lang="ru-RU" altLang="ru-RU" sz="1600" dirty="0"/>
              <a:t>Создаваемое избыточное давление до 2,5 МПа;</a:t>
            </a:r>
          </a:p>
          <a:p>
            <a:pPr indent="-285750">
              <a:spcBef>
                <a:spcPts val="0"/>
              </a:spcBef>
              <a:buFontTx/>
              <a:buChar char="-"/>
            </a:pPr>
            <a:r>
              <a:rPr lang="ru-RU" altLang="ru-RU" sz="1600" dirty="0"/>
              <a:t>Создаваемое разрежение до минус 0,1 МПа;</a:t>
            </a:r>
          </a:p>
          <a:p>
            <a:pPr indent="-285750">
              <a:spcBef>
                <a:spcPts val="0"/>
              </a:spcBef>
              <a:buFontTx/>
              <a:buChar char="-"/>
            </a:pPr>
            <a:r>
              <a:rPr lang="ru-RU" altLang="ru-RU" sz="1600" dirty="0"/>
              <a:t>Плавная подстройка, с помощью 2-х вентилей;</a:t>
            </a:r>
          </a:p>
          <a:p>
            <a:pPr indent="-285750">
              <a:spcBef>
                <a:spcPts val="0"/>
              </a:spcBef>
              <a:buFontTx/>
              <a:buChar char="-"/>
            </a:pPr>
            <a:r>
              <a:rPr lang="ru-RU" altLang="ru-RU" sz="1600" dirty="0"/>
              <a:t>Рабочая среда: воздух;</a:t>
            </a:r>
          </a:p>
          <a:p>
            <a:pPr indent="-285750">
              <a:spcBef>
                <a:spcPts val="0"/>
              </a:spcBef>
              <a:buFontTx/>
              <a:buChar char="-"/>
            </a:pPr>
            <a:r>
              <a:rPr lang="ru-RU" altLang="ru-RU" sz="1600" dirty="0"/>
              <a:t>Масса не более 6 кг. </a:t>
            </a:r>
          </a:p>
          <a:p>
            <a:pPr indent="-285750">
              <a:spcBef>
                <a:spcPts val="0"/>
              </a:spcBef>
              <a:buFontTx/>
              <a:buChar char="-"/>
            </a:pPr>
            <a:r>
              <a:rPr lang="ru-RU" altLang="ru-RU" sz="1600" dirty="0"/>
              <a:t>Срок службы: не менее 12 лет.</a:t>
            </a:r>
            <a:endParaRPr lang="ru-RU" altLang="ru-RU" sz="1600" b="1" dirty="0"/>
          </a:p>
        </p:txBody>
      </p:sp>
      <p:pic>
        <p:nvPicPr>
          <p:cNvPr id="18436" name="Рисунок 4">
            <a:extLst>
              <a:ext uri="{FF2B5EF4-FFF2-40B4-BE49-F238E27FC236}">
                <a16:creationId xmlns:a16="http://schemas.microsoft.com/office/drawing/2014/main" id="{F46EE95D-65A4-432D-0C7C-B51C1C6D2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538" y="1124745"/>
            <a:ext cx="4750306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  <p:sndAc>
      <p:stSnd>
        <p:snd r:embed="rId3" name="click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>
            <a:extLst>
              <a:ext uri="{FF2B5EF4-FFF2-40B4-BE49-F238E27FC236}">
                <a16:creationId xmlns:a16="http://schemas.microsoft.com/office/drawing/2014/main" id="{698DCC8B-F9B7-ED2C-FB05-DB52985FB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17997"/>
            <a:ext cx="7200155" cy="1098550"/>
          </a:xfrm>
        </p:spPr>
        <p:txBody>
          <a:bodyPr/>
          <a:lstStyle/>
          <a:p>
            <a:pPr algn="ctr" eaLnBrk="1" hangingPunct="1"/>
            <a:r>
              <a:rPr lang="ru-RU" altLang="ru-RU" sz="2800" dirty="0">
                <a:solidFill>
                  <a:srgbClr val="33CCFF"/>
                </a:solidFill>
                <a:latin typeface="Arial" panose="020B0604020202020204" pitchFamily="34" charset="0"/>
              </a:rPr>
              <a:t>Пресс пневматический ПТ-0,25</a:t>
            </a:r>
            <a:endParaRPr lang="ru-RU" altLang="ru-RU" sz="2800" dirty="0">
              <a:solidFill>
                <a:srgbClr val="33CCFF"/>
              </a:solidFill>
            </a:endParaRPr>
          </a:p>
        </p:txBody>
      </p:sp>
      <p:sp>
        <p:nvSpPr>
          <p:cNvPr id="19459" name="Текст 2">
            <a:extLst>
              <a:ext uri="{FF2B5EF4-FFF2-40B4-BE49-F238E27FC236}">
                <a16:creationId xmlns:a16="http://schemas.microsoft.com/office/drawing/2014/main" id="{49CBCA52-E3B1-FD12-DF57-2D9AD211CEE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29007" y="2276872"/>
            <a:ext cx="4578475" cy="4321175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endParaRPr lang="ru-RU" altLang="ru-RU" sz="1700" dirty="0"/>
          </a:p>
          <a:p>
            <a:pPr eaLnBrk="1" hangingPunct="1">
              <a:spcBef>
                <a:spcPts val="0"/>
              </a:spcBef>
            </a:pPr>
            <a:r>
              <a:rPr lang="ru-RU" altLang="ru-RU" sz="1700" dirty="0"/>
              <a:t>Пресс пневматический ПТ-0,25 применяется для поверки, калибровки, испытаний, ремонта и т.д., средств измерений разрежения и избыточного низкого давления, в том числе </a:t>
            </a:r>
            <a:r>
              <a:rPr lang="ru-RU" altLang="ru-RU" sz="1700" dirty="0" err="1"/>
              <a:t>напоромеров</a:t>
            </a:r>
            <a:r>
              <a:rPr lang="ru-RU" altLang="ru-RU" sz="1700" dirty="0"/>
              <a:t>, </a:t>
            </a:r>
            <a:r>
              <a:rPr lang="ru-RU" altLang="ru-RU" sz="1700" dirty="0" err="1"/>
              <a:t>тягонапоромеров</a:t>
            </a:r>
            <a:r>
              <a:rPr lang="ru-RU" altLang="ru-RU" sz="1700" dirty="0"/>
              <a:t>, </a:t>
            </a:r>
            <a:r>
              <a:rPr lang="en-US" altLang="ru-RU" sz="1700" dirty="0"/>
              <a:t>U</a:t>
            </a:r>
            <a:r>
              <a:rPr lang="ru-RU" altLang="ru-RU" sz="1700" dirty="0"/>
              <a:t>-образных манометров, </a:t>
            </a:r>
            <a:r>
              <a:rPr lang="ru-RU" altLang="ru-RU" sz="1700" dirty="0" err="1"/>
              <a:t>дифф</a:t>
            </a:r>
            <a:r>
              <a:rPr lang="ru-RU" altLang="ru-RU" sz="1700" dirty="0"/>
              <a:t>. манометров.</a:t>
            </a:r>
          </a:p>
          <a:p>
            <a:pPr eaLnBrk="1" hangingPunct="1">
              <a:spcBef>
                <a:spcPts val="0"/>
              </a:spcBef>
            </a:pPr>
            <a:endParaRPr lang="ru-RU" altLang="ru-RU" sz="1700" dirty="0">
              <a:solidFill>
                <a:srgbClr val="FF0000"/>
              </a:solidFill>
            </a:endParaRPr>
          </a:p>
          <a:p>
            <a:pPr eaLnBrk="1" hangingPunct="1">
              <a:spcBef>
                <a:spcPts val="0"/>
              </a:spcBef>
            </a:pPr>
            <a:r>
              <a:rPr lang="ru-RU" altLang="ru-RU" sz="1800" dirty="0"/>
              <a:t>Пресс ПТ-0,25, выполнен из нержавеющей стали высокого качества, оснащен двумя </a:t>
            </a:r>
            <a:r>
              <a:rPr lang="ru-RU" altLang="ru-RU" sz="1800" dirty="0" err="1"/>
              <a:t>самоподжимными</a:t>
            </a:r>
            <a:r>
              <a:rPr lang="ru-RU" altLang="ru-RU" sz="1800" dirty="0"/>
              <a:t> патронами (или гайками).  </a:t>
            </a:r>
          </a:p>
          <a:p>
            <a:pPr eaLnBrk="1" hangingPunct="1">
              <a:spcBef>
                <a:spcPts val="0"/>
              </a:spcBef>
            </a:pPr>
            <a:endParaRPr lang="ru-RU" altLang="ru-RU" sz="1700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ru-RU" altLang="ru-RU" sz="1700" dirty="0"/>
              <a:t>Основные технические характеристики:</a:t>
            </a:r>
          </a:p>
          <a:p>
            <a:pPr indent="-285750"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Создаваемое избыточное давление до 0,25 МПа;</a:t>
            </a:r>
          </a:p>
          <a:p>
            <a:pPr indent="-285750"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Создаваемое разрежение до минус 0,1 МПа;</a:t>
            </a:r>
          </a:p>
          <a:p>
            <a:pPr indent="-285750"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Плавная подстройка, с помощью верхней иглы;</a:t>
            </a:r>
          </a:p>
          <a:p>
            <a:pPr indent="-285750"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Рабочая среда: воздух;</a:t>
            </a:r>
          </a:p>
          <a:p>
            <a:pPr indent="-285750"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Масса не более 7 кг. </a:t>
            </a:r>
          </a:p>
          <a:p>
            <a:pPr indent="-285750"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Срок службы: не менее 12 лет.</a:t>
            </a:r>
            <a:endParaRPr lang="ru-RU" altLang="ru-RU" sz="1700" b="1" dirty="0"/>
          </a:p>
        </p:txBody>
      </p:sp>
      <p:pic>
        <p:nvPicPr>
          <p:cNvPr id="19460" name="Picture 7">
            <a:extLst>
              <a:ext uri="{FF2B5EF4-FFF2-40B4-BE49-F238E27FC236}">
                <a16:creationId xmlns:a16="http://schemas.microsoft.com/office/drawing/2014/main" id="{4A5D2DEE-A9FE-6321-DFD9-C8C72EF86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482" y="1124745"/>
            <a:ext cx="4274221" cy="432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  <p:sndAc>
      <p:stSnd>
        <p:snd r:embed="rId3" name="click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>
            <a:extLst>
              <a:ext uri="{FF2B5EF4-FFF2-40B4-BE49-F238E27FC236}">
                <a16:creationId xmlns:a16="http://schemas.microsoft.com/office/drawing/2014/main" id="{698DCC8B-F9B7-ED2C-FB05-DB52985FB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00" y="158517"/>
            <a:ext cx="9001000" cy="1098550"/>
          </a:xfrm>
        </p:spPr>
        <p:txBody>
          <a:bodyPr/>
          <a:lstStyle/>
          <a:p>
            <a:pPr algn="ctr" eaLnBrk="1" hangingPunct="1"/>
            <a:r>
              <a:rPr lang="ru-RU" altLang="ru-RU" sz="2800" dirty="0">
                <a:solidFill>
                  <a:srgbClr val="33CCFF"/>
                </a:solidFill>
                <a:latin typeface="Arial" panose="020B0604020202020204" pitchFamily="34" charset="0"/>
              </a:rPr>
              <a:t>Разделитель </a:t>
            </a:r>
            <a:r>
              <a:rPr lang="ru-RU" altLang="ru-RU" sz="2800" dirty="0" err="1">
                <a:solidFill>
                  <a:srgbClr val="33CCFF"/>
                </a:solidFill>
                <a:latin typeface="Arial" panose="020B0604020202020204" pitchFamily="34" charset="0"/>
              </a:rPr>
              <a:t>безмембранный</a:t>
            </a:r>
            <a:r>
              <a:rPr lang="ru-RU" altLang="ru-RU" sz="2800" dirty="0">
                <a:solidFill>
                  <a:srgbClr val="33CCFF"/>
                </a:solidFill>
                <a:latin typeface="Arial" panose="020B0604020202020204" pitchFamily="34" charset="0"/>
              </a:rPr>
              <a:t> РБМ-100</a:t>
            </a:r>
            <a:endParaRPr lang="ru-RU" altLang="ru-RU" sz="2800" dirty="0">
              <a:solidFill>
                <a:srgbClr val="33CCFF"/>
              </a:solidFill>
            </a:endParaRPr>
          </a:p>
        </p:txBody>
      </p:sp>
      <p:sp>
        <p:nvSpPr>
          <p:cNvPr id="19459" name="Текст 2">
            <a:extLst>
              <a:ext uri="{FF2B5EF4-FFF2-40B4-BE49-F238E27FC236}">
                <a16:creationId xmlns:a16="http://schemas.microsoft.com/office/drawing/2014/main" id="{49CBCA52-E3B1-FD12-DF57-2D9AD211CEE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32397" y="2708920"/>
            <a:ext cx="5256262" cy="3519438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ru-RU" altLang="ru-RU" sz="1700" dirty="0"/>
              <a:t>Разделитель </a:t>
            </a:r>
            <a:r>
              <a:rPr lang="ru-RU" altLang="ru-RU" sz="1700" dirty="0" err="1"/>
              <a:t>безмембранный</a:t>
            </a:r>
            <a:r>
              <a:rPr lang="ru-RU" altLang="ru-RU" sz="1700" dirty="0"/>
              <a:t> РБМ-100 с индикатором границы сред, предназначен для передачи давления, от источника давления с одной рабочей средой (например масло трансформаторное) на прибор давления с другой рабочей средой (например, дистиллированная вода). Две рабочих среды не должны растворяться в друг друге.</a:t>
            </a:r>
          </a:p>
          <a:p>
            <a:pPr eaLnBrk="1" hangingPunct="1">
              <a:spcBef>
                <a:spcPts val="0"/>
              </a:spcBef>
            </a:pPr>
            <a:endParaRPr lang="ru-RU" altLang="ru-RU" sz="1700" dirty="0"/>
          </a:p>
          <a:p>
            <a:pPr eaLnBrk="1" hangingPunct="1">
              <a:spcBef>
                <a:spcPts val="0"/>
              </a:spcBef>
            </a:pPr>
            <a:r>
              <a:rPr lang="ru-RU" altLang="ru-RU" sz="1700" dirty="0"/>
              <a:t>Область применения РБМ в качестве вспомогательного устройства к средствам измерений давления кислородного исполнения (или требующих чистой рабочей среды), при проведении поверки, калибровки, испытаний, ремонта и т.д. </a:t>
            </a:r>
          </a:p>
          <a:p>
            <a:pPr eaLnBrk="1" hangingPunct="1">
              <a:spcBef>
                <a:spcPts val="0"/>
              </a:spcBef>
            </a:pPr>
            <a:endParaRPr lang="ru-RU" altLang="ru-RU" sz="1700" dirty="0"/>
          </a:p>
          <a:p>
            <a:pPr>
              <a:spcBef>
                <a:spcPts val="0"/>
              </a:spcBef>
            </a:pPr>
            <a:r>
              <a:rPr lang="ru-RU" altLang="ru-RU" sz="1700" dirty="0"/>
              <a:t>Основные технические характеристики:</a:t>
            </a:r>
          </a:p>
          <a:p>
            <a:pPr indent="-285750"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избыточное давление до 100 МПа;</a:t>
            </a:r>
          </a:p>
          <a:p>
            <a:pPr indent="-285750"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Разделяемые среды: масло / вода;</a:t>
            </a:r>
          </a:p>
          <a:p>
            <a:pPr indent="-285750"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Масса не более 4 кг. </a:t>
            </a:r>
          </a:p>
          <a:p>
            <a:pPr indent="-285750"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Срок службы: не менее 12 лет.</a:t>
            </a:r>
            <a:endParaRPr lang="ru-RU" altLang="ru-RU" sz="1700" b="1" dirty="0"/>
          </a:p>
        </p:txBody>
      </p:sp>
      <p:pic>
        <p:nvPicPr>
          <p:cNvPr id="44036" name="Picture 4">
            <a:extLst>
              <a:ext uri="{FF2B5EF4-FFF2-40B4-BE49-F238E27FC236}">
                <a16:creationId xmlns:a16="http://schemas.microsoft.com/office/drawing/2014/main" id="{BC2FC359-74A4-0D58-D380-F6D6567E2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08720"/>
            <a:ext cx="3331491" cy="559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160871"/>
      </p:ext>
    </p:extLst>
  </p:cSld>
  <p:clrMapOvr>
    <a:masterClrMapping/>
  </p:clrMapOvr>
  <p:transition spd="slow">
    <p:checker/>
    <p:sndAc>
      <p:stSnd>
        <p:snd r:embed="rId3" name="click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>
            <a:extLst>
              <a:ext uri="{FF2B5EF4-FFF2-40B4-BE49-F238E27FC236}">
                <a16:creationId xmlns:a16="http://schemas.microsoft.com/office/drawing/2014/main" id="{0B962757-2CBE-9C10-AED5-B1E9F03E9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619" y="0"/>
            <a:ext cx="8040762" cy="1295400"/>
          </a:xfrm>
        </p:spPr>
        <p:txBody>
          <a:bodyPr/>
          <a:lstStyle/>
          <a:p>
            <a:pPr algn="ctr" eaLnBrk="1" hangingPunct="1"/>
            <a:r>
              <a:rPr lang="ru-RU" altLang="ru-RU" sz="2800" dirty="0">
                <a:solidFill>
                  <a:srgbClr val="33CCFF"/>
                </a:solidFill>
              </a:rPr>
              <a:t>Регулируемые ограничительные клапаны</a:t>
            </a:r>
            <a:endParaRPr lang="ru-RU" altLang="ru-RU" sz="2800" dirty="0">
              <a:solidFill>
                <a:srgbClr val="33CCFF"/>
              </a:solidFill>
              <a:latin typeface="Arial" panose="020B0604020202020204" pitchFamily="34" charset="0"/>
            </a:endParaRPr>
          </a:p>
        </p:txBody>
      </p:sp>
      <p:sp>
        <p:nvSpPr>
          <p:cNvPr id="26627" name="Текст 2">
            <a:extLst>
              <a:ext uri="{FF2B5EF4-FFF2-40B4-BE49-F238E27FC236}">
                <a16:creationId xmlns:a16="http://schemas.microsoft.com/office/drawing/2014/main" id="{94CF9780-C961-0097-9C63-77022149C27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25760" y="2852936"/>
            <a:ext cx="8892480" cy="409705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700" dirty="0"/>
              <a:t>Ограничительные клапаны ОК-0.6 (пневматика) и ОК-5 (пневматика, гидравлика) для защиты от избыточного давления.</a:t>
            </a:r>
          </a:p>
          <a:p>
            <a:pPr>
              <a:lnSpc>
                <a:spcPct val="80000"/>
              </a:lnSpc>
            </a:pPr>
            <a:r>
              <a:rPr lang="ru-RU" altLang="ru-RU" sz="1700" dirty="0"/>
              <a:t>Ограничительные клапаны ОК-0.6 и ОК-5 являются вспомогательными устройствами и относятся к типу оборудованию "трубопроводная арматура". Данный тип оборудования предназначен для защиты от механического разрушения, избыточным давлением, оборудования при превышении установленного порога срабатывания.</a:t>
            </a:r>
          </a:p>
          <a:p>
            <a:pPr>
              <a:lnSpc>
                <a:spcPct val="80000"/>
              </a:lnSpc>
            </a:pPr>
            <a:endParaRPr lang="ru-RU" altLang="ru-RU" sz="1700" dirty="0"/>
          </a:p>
          <a:p>
            <a:pPr>
              <a:lnSpc>
                <a:spcPct val="80000"/>
              </a:lnSpc>
            </a:pPr>
            <a:r>
              <a:rPr lang="ru-RU" altLang="ru-RU" sz="1700" dirty="0"/>
              <a:t>ОК-0,6 </a:t>
            </a:r>
          </a:p>
          <a:p>
            <a:pPr>
              <a:lnSpc>
                <a:spcPct val="80000"/>
              </a:lnSpc>
            </a:pPr>
            <a:r>
              <a:rPr lang="ru-RU" altLang="ru-RU" sz="1700" dirty="0"/>
              <a:t>Максимальное давление </a:t>
            </a:r>
            <a:r>
              <a:rPr lang="ru-RU" altLang="ru-RU" sz="1700" dirty="0" err="1"/>
              <a:t>Рmax</a:t>
            </a:r>
            <a:r>
              <a:rPr lang="ru-RU" altLang="ru-RU" sz="1700" dirty="0"/>
              <a:t>: 1 МПа	</a:t>
            </a:r>
          </a:p>
          <a:p>
            <a:pPr>
              <a:lnSpc>
                <a:spcPct val="80000"/>
              </a:lnSpc>
            </a:pPr>
            <a:r>
              <a:rPr lang="ru-RU" altLang="ru-RU" sz="1700" dirty="0"/>
              <a:t>Пределы регулирования на срабатывание:  0.06 - 0.6 МПа</a:t>
            </a:r>
          </a:p>
          <a:p>
            <a:pPr>
              <a:lnSpc>
                <a:spcPct val="80000"/>
              </a:lnSpc>
            </a:pPr>
            <a:r>
              <a:rPr lang="ru-RU" altLang="ru-RU" sz="1700" dirty="0"/>
              <a:t>ОК-5</a:t>
            </a:r>
          </a:p>
          <a:p>
            <a:pPr>
              <a:lnSpc>
                <a:spcPct val="80000"/>
              </a:lnSpc>
            </a:pPr>
            <a:r>
              <a:rPr lang="ru-RU" altLang="ru-RU" sz="1700" dirty="0"/>
              <a:t>Максимальное давление </a:t>
            </a:r>
            <a:r>
              <a:rPr lang="ru-RU" altLang="ru-RU" sz="1700" dirty="0" err="1"/>
              <a:t>Рmax</a:t>
            </a:r>
            <a:r>
              <a:rPr lang="ru-RU" altLang="ru-RU" sz="1700" dirty="0"/>
              <a:t>: 60 МПа</a:t>
            </a:r>
          </a:p>
          <a:p>
            <a:pPr>
              <a:lnSpc>
                <a:spcPct val="80000"/>
              </a:lnSpc>
            </a:pPr>
            <a:r>
              <a:rPr lang="ru-RU" altLang="ru-RU" sz="1700" dirty="0"/>
              <a:t>Пределы регулирования на срабатывание:  0.5 - 5 МПа</a:t>
            </a:r>
          </a:p>
          <a:p>
            <a:pPr>
              <a:lnSpc>
                <a:spcPct val="80000"/>
              </a:lnSpc>
            </a:pPr>
            <a:endParaRPr lang="ru-RU" altLang="ru-RU" sz="17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A99096-5F20-862D-A2A7-39497E07B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465549"/>
            <a:ext cx="2088232" cy="2989009"/>
          </a:xfrm>
          <a:prstGeom prst="rect">
            <a:avLst/>
          </a:prstGeom>
        </p:spPr>
      </p:pic>
      <p:pic>
        <p:nvPicPr>
          <p:cNvPr id="58370" name="Picture 2">
            <a:extLst>
              <a:ext uri="{FF2B5EF4-FFF2-40B4-BE49-F238E27FC236}">
                <a16:creationId xmlns:a16="http://schemas.microsoft.com/office/drawing/2014/main" id="{B1AD6BED-626C-17E7-1E1B-404238EDF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65549"/>
            <a:ext cx="2586871" cy="301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488794"/>
      </p:ext>
    </p:extLst>
  </p:cSld>
  <p:clrMapOvr>
    <a:masterClrMapping/>
  </p:clrMapOvr>
  <p:transition spd="slow">
    <p:checker/>
    <p:sndAc>
      <p:stSnd>
        <p:snd r:embed="rId3" name="click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>
            <a:extLst>
              <a:ext uri="{FF2B5EF4-FFF2-40B4-BE49-F238E27FC236}">
                <a16:creationId xmlns:a16="http://schemas.microsoft.com/office/drawing/2014/main" id="{68C23181-330F-98AC-F5B0-55EF172F0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68287"/>
            <a:ext cx="3168650" cy="936625"/>
          </a:xfrm>
        </p:spPr>
        <p:txBody>
          <a:bodyPr/>
          <a:lstStyle/>
          <a:p>
            <a:pPr algn="ctr" eaLnBrk="1" hangingPunct="1"/>
            <a:r>
              <a:rPr lang="ru-RU" altLang="ru-RU" sz="2400" dirty="0">
                <a:solidFill>
                  <a:srgbClr val="33CCFF"/>
                </a:solidFill>
              </a:rPr>
              <a:t>Коллектор КСТ-6, КСТ-4</a:t>
            </a:r>
          </a:p>
        </p:txBody>
      </p:sp>
      <p:sp>
        <p:nvSpPr>
          <p:cNvPr id="24579" name="Текст 2">
            <a:extLst>
              <a:ext uri="{FF2B5EF4-FFF2-40B4-BE49-F238E27FC236}">
                <a16:creationId xmlns:a16="http://schemas.microsoft.com/office/drawing/2014/main" id="{EF4A7406-D25C-BC58-37B6-539C61C939B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56568" y="1773238"/>
            <a:ext cx="4070969" cy="4608512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ru-RU" altLang="ru-RU" sz="1700" dirty="0"/>
              <a:t>Коллекторы серии КСТ предназначены для одновременной установки до 6 средств измерений давления, при проведении поверки, калибровки, испытаний, ремонта и т.д.</a:t>
            </a:r>
          </a:p>
          <a:p>
            <a:pPr eaLnBrk="1" hangingPunct="1">
              <a:spcBef>
                <a:spcPts val="0"/>
              </a:spcBef>
            </a:pPr>
            <a:endParaRPr lang="ru-RU" altLang="ru-RU" sz="1700" dirty="0"/>
          </a:p>
          <a:p>
            <a:pPr eaLnBrk="1" hangingPunct="1">
              <a:spcBef>
                <a:spcPts val="0"/>
              </a:spcBef>
            </a:pPr>
            <a:r>
              <a:rPr lang="ru-RU" altLang="ru-RU" sz="1700" dirty="0"/>
              <a:t>Коллекторы серии КСТ также выпускаются в исполнении с отсечными кранами и </a:t>
            </a:r>
            <a:r>
              <a:rPr lang="ru-RU" altLang="ru-RU" sz="1700" dirty="0" err="1"/>
              <a:t>самоподжимными</a:t>
            </a:r>
            <a:r>
              <a:rPr lang="ru-RU" altLang="ru-RU" sz="1700" dirty="0"/>
              <a:t> патронами. </a:t>
            </a:r>
          </a:p>
          <a:p>
            <a:pPr eaLnBrk="1" hangingPunct="1">
              <a:spcBef>
                <a:spcPts val="0"/>
              </a:spcBef>
            </a:pPr>
            <a:endParaRPr lang="ru-RU" altLang="ru-RU" sz="1700" dirty="0"/>
          </a:p>
          <a:p>
            <a:pPr eaLnBrk="1" hangingPunct="1">
              <a:spcBef>
                <a:spcPts val="0"/>
              </a:spcBef>
            </a:pPr>
            <a:r>
              <a:rPr lang="ru-RU" altLang="ru-RU" sz="1700" dirty="0"/>
              <a:t>Основные технические характеристики: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700" dirty="0"/>
              <a:t>Максимальное давление до 60 МПа.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700" dirty="0"/>
              <a:t>Количество «потребителей»:  6, 4.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700" dirty="0"/>
              <a:t>Расстояние между штуцерами: 100, 160 мм.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700" dirty="0"/>
              <a:t>Резьбовое присоединение, по умолчанию: М20х1,5 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700" dirty="0"/>
              <a:t>Срок службы не менее 12 лет.</a:t>
            </a:r>
          </a:p>
        </p:txBody>
      </p:sp>
      <p:pic>
        <p:nvPicPr>
          <p:cNvPr id="24580" name="Picture 11">
            <a:extLst>
              <a:ext uri="{FF2B5EF4-FFF2-40B4-BE49-F238E27FC236}">
                <a16:creationId xmlns:a16="http://schemas.microsoft.com/office/drawing/2014/main" id="{2DEDA117-969A-C1C1-9B51-3C3D048C2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33375"/>
            <a:ext cx="43561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9">
            <a:extLst>
              <a:ext uri="{FF2B5EF4-FFF2-40B4-BE49-F238E27FC236}">
                <a16:creationId xmlns:a16="http://schemas.microsoft.com/office/drawing/2014/main" id="{23589653-1D8A-9DD1-37B7-5A043458B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5038"/>
            <a:ext cx="41402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20">
            <a:extLst>
              <a:ext uri="{FF2B5EF4-FFF2-40B4-BE49-F238E27FC236}">
                <a16:creationId xmlns:a16="http://schemas.microsoft.com/office/drawing/2014/main" id="{7D760B50-D6D6-897A-5AF4-B9DB9B153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570413"/>
            <a:ext cx="2536825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  <p:sndAc>
      <p:stSnd>
        <p:snd r:embed="rId3" name="click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id="{9636DB91-6E71-E604-3A2B-846C4A2D5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34" y="260648"/>
            <a:ext cx="3960043" cy="1096963"/>
          </a:xfrm>
        </p:spPr>
        <p:txBody>
          <a:bodyPr/>
          <a:lstStyle/>
          <a:p>
            <a:pPr algn="ctr" eaLnBrk="1" hangingPunct="1"/>
            <a:r>
              <a:rPr lang="ru-RU" altLang="ru-RU" sz="2800" dirty="0">
                <a:solidFill>
                  <a:srgbClr val="66CCFF"/>
                </a:solidFill>
                <a:latin typeface="Arial" panose="020B0604020202020204" pitchFamily="34" charset="0"/>
              </a:rPr>
              <a:t>Цифровые манометры МО-05М</a:t>
            </a:r>
            <a:endParaRPr lang="ru-RU" altLang="ru-RU" sz="2800" dirty="0">
              <a:solidFill>
                <a:srgbClr val="66CCFF"/>
              </a:solidFill>
            </a:endParaRPr>
          </a:p>
        </p:txBody>
      </p:sp>
      <p:sp>
        <p:nvSpPr>
          <p:cNvPr id="9219" name="Текст 2">
            <a:extLst>
              <a:ext uri="{FF2B5EF4-FFF2-40B4-BE49-F238E27FC236}">
                <a16:creationId xmlns:a16="http://schemas.microsoft.com/office/drawing/2014/main" id="{AF15E487-2B81-7016-F67C-ECC60CA493E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79512" y="3284539"/>
            <a:ext cx="5040560" cy="3456829"/>
          </a:xfrm>
        </p:spPr>
        <p:txBody>
          <a:bodyPr>
            <a:noAutofit/>
          </a:bodyPr>
          <a:lstStyle/>
          <a:p>
            <a:pPr eaLnBrk="1" hangingPunct="1">
              <a:spcBef>
                <a:spcPts val="0"/>
              </a:spcBef>
            </a:pPr>
            <a:r>
              <a:rPr lang="ru-RU" altLang="ru-RU" sz="1700" dirty="0"/>
              <a:t>Основное назначение манометров: эталон для проведения поверки, калибровки, испытаний, ремонта и т.д. средств измерений давления.</a:t>
            </a:r>
          </a:p>
          <a:p>
            <a:pPr eaLnBrk="1" hangingPunct="1">
              <a:spcBef>
                <a:spcPts val="0"/>
              </a:spcBef>
            </a:pPr>
            <a:endParaRPr lang="ru-RU" altLang="ru-RU" sz="1700" dirty="0"/>
          </a:p>
          <a:p>
            <a:pPr eaLnBrk="1" hangingPunct="1">
              <a:spcBef>
                <a:spcPts val="0"/>
              </a:spcBef>
            </a:pPr>
            <a:r>
              <a:rPr lang="ru-RU" altLang="ru-RU" sz="1700" dirty="0"/>
              <a:t>В каждом манометре возможно от 1 до 6 поддиапазонов измерений, с приведенной или относительной погрешность от 0,02 до 0,4%. Приведенная погрешность на каждом поддиапазоне. </a:t>
            </a:r>
          </a:p>
          <a:p>
            <a:pPr eaLnBrk="1" hangingPunct="1">
              <a:spcBef>
                <a:spcPts val="0"/>
              </a:spcBef>
            </a:pPr>
            <a:endParaRPr lang="ru-RU" altLang="ru-RU" sz="1700" dirty="0"/>
          </a:p>
          <a:p>
            <a:pPr eaLnBrk="1" hangingPunct="1">
              <a:spcBef>
                <a:spcPts val="0"/>
              </a:spcBef>
            </a:pPr>
            <a:r>
              <a:rPr lang="ru-RU" altLang="ru-RU" sz="1700" dirty="0"/>
              <a:t>Избыточное давление 0</a:t>
            </a:r>
            <a:r>
              <a:rPr lang="en-US" altLang="ru-RU" sz="1700" dirty="0"/>
              <a:t> </a:t>
            </a:r>
            <a:r>
              <a:rPr lang="ru-RU" altLang="ru-RU" sz="1700" dirty="0"/>
              <a:t>÷</a:t>
            </a:r>
            <a:r>
              <a:rPr lang="en-US" altLang="ru-RU" sz="1700" dirty="0"/>
              <a:t> </a:t>
            </a:r>
            <a:r>
              <a:rPr lang="ru-RU" altLang="ru-RU" sz="1700" dirty="0"/>
              <a:t>100</a:t>
            </a:r>
            <a:r>
              <a:rPr lang="en-US" altLang="ru-RU" sz="1700" dirty="0"/>
              <a:t> </a:t>
            </a:r>
            <a:r>
              <a:rPr lang="ru-RU" altLang="ru-RU" sz="1700" dirty="0"/>
              <a:t>МПа.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700" dirty="0"/>
              <a:t>Давление разрежения -0,1 ÷ 0 МПа.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700" dirty="0"/>
              <a:t>Единицы измерений:</a:t>
            </a:r>
            <a:r>
              <a:rPr lang="en-US" altLang="ru-RU" sz="1700" dirty="0"/>
              <a:t> </a:t>
            </a:r>
            <a:r>
              <a:rPr lang="ru-RU" altLang="ru-RU" sz="1700" dirty="0"/>
              <a:t>Па, кПа, МПа, кгс/см</a:t>
            </a:r>
            <a:r>
              <a:rPr lang="ru-RU" altLang="ru-RU" sz="1700" baseline="30000" dirty="0"/>
              <a:t>2</a:t>
            </a:r>
            <a:r>
              <a:rPr lang="ru-RU" altLang="ru-RU" sz="1700" dirty="0"/>
              <a:t>, мбар, Бар, мм </a:t>
            </a:r>
            <a:r>
              <a:rPr lang="ru-RU" altLang="ru-RU" sz="1700" dirty="0" err="1"/>
              <a:t>рт.ст</a:t>
            </a:r>
            <a:r>
              <a:rPr lang="ru-RU" altLang="ru-RU" sz="1700" dirty="0"/>
              <a:t>., </a:t>
            </a:r>
            <a:r>
              <a:rPr lang="en-US" altLang="ru-RU" sz="1700" dirty="0"/>
              <a:t>psi</a:t>
            </a:r>
            <a:r>
              <a:rPr lang="ru-RU" altLang="ru-RU" sz="1700" dirty="0"/>
              <a:t> ( в зависимости от варианта исполнения).</a:t>
            </a:r>
          </a:p>
          <a:p>
            <a:pPr eaLnBrk="1" hangingPunct="1">
              <a:spcBef>
                <a:spcPts val="0"/>
              </a:spcBef>
            </a:pPr>
            <a:endParaRPr lang="ru-RU" altLang="ru-RU" sz="1700" dirty="0"/>
          </a:p>
          <a:p>
            <a:pPr eaLnBrk="1" hangingPunct="1">
              <a:spcBef>
                <a:spcPts val="0"/>
              </a:spcBef>
            </a:pPr>
            <a:r>
              <a:rPr lang="ru-RU" altLang="ru-RU" sz="1700" dirty="0"/>
              <a:t>Максимальное климатическое исполнение: от минус 30 до 70</a:t>
            </a:r>
            <a:r>
              <a:rPr lang="ru-RU" altLang="ru-RU" sz="1700" baseline="30000" dirty="0"/>
              <a:t>о</a:t>
            </a:r>
            <a:r>
              <a:rPr lang="ru-RU" altLang="ru-RU" sz="1700" dirty="0"/>
              <a:t>С.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700" dirty="0"/>
              <a:t>Питание: от 3-х литиевых элементов питания АА или от внешнего источника питания через </a:t>
            </a:r>
            <a:r>
              <a:rPr lang="en-US" altLang="ru-RU" sz="1700" dirty="0" err="1"/>
              <a:t>usb</a:t>
            </a:r>
            <a:r>
              <a:rPr lang="ru-RU" altLang="ru-RU" sz="1700" dirty="0"/>
              <a:t>-разъем.</a:t>
            </a:r>
          </a:p>
        </p:txBody>
      </p:sp>
      <p:pic>
        <p:nvPicPr>
          <p:cNvPr id="9220" name="Рисунок 2">
            <a:extLst>
              <a:ext uri="{FF2B5EF4-FFF2-40B4-BE49-F238E27FC236}">
                <a16:creationId xmlns:a16="http://schemas.microsoft.com/office/drawing/2014/main" id="{DCC837BA-D2C9-C2B3-60C5-BE2E82842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0095"/>
            <a:ext cx="2495550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Рисунок 4">
            <a:extLst>
              <a:ext uri="{FF2B5EF4-FFF2-40B4-BE49-F238E27FC236}">
                <a16:creationId xmlns:a16="http://schemas.microsoft.com/office/drawing/2014/main" id="{489F85E6-4DF5-040A-06C5-087FF0299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013" y="2636912"/>
            <a:ext cx="2403475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  <p:sndAc>
      <p:stSnd>
        <p:snd r:embed="rId3" name="click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0766D9FF-1728-FC83-CD31-64317CCF5F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4213" y="0"/>
            <a:ext cx="8064500" cy="620713"/>
          </a:xfrm>
        </p:spPr>
        <p:txBody>
          <a:bodyPr/>
          <a:lstStyle/>
          <a:p>
            <a:r>
              <a:rPr lang="ru-RU" altLang="ru-RU" sz="2400">
                <a:solidFill>
                  <a:srgbClr val="33CCFF"/>
                </a:solidFill>
                <a:latin typeface="Arial" panose="020B0604020202020204" pitchFamily="34" charset="0"/>
              </a:rPr>
              <a:t>НАМ ДОВЕРЯЮТ ВООРУЖЕННЫЕ СИЛЫ РОССИИ</a:t>
            </a:r>
          </a:p>
        </p:txBody>
      </p:sp>
      <p:pic>
        <p:nvPicPr>
          <p:cNvPr id="10243" name="Picture 4">
            <a:extLst>
              <a:ext uri="{FF2B5EF4-FFF2-40B4-BE49-F238E27FC236}">
                <a16:creationId xmlns:a16="http://schemas.microsoft.com/office/drawing/2014/main" id="{D1BE9A65-C930-0C9F-D823-6E1723DA9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573463"/>
            <a:ext cx="3922712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">
            <a:extLst>
              <a:ext uri="{FF2B5EF4-FFF2-40B4-BE49-F238E27FC236}">
                <a16:creationId xmlns:a16="http://schemas.microsoft.com/office/drawing/2014/main" id="{AF159F84-74BC-15A1-BB4F-2A9E6647B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692150"/>
            <a:ext cx="3490912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>
            <a:extLst>
              <a:ext uri="{FF2B5EF4-FFF2-40B4-BE49-F238E27FC236}">
                <a16:creationId xmlns:a16="http://schemas.microsoft.com/office/drawing/2014/main" id="{B3EEDECF-C30C-5430-612D-3CC257C99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73463"/>
            <a:ext cx="4032250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7">
            <a:extLst>
              <a:ext uri="{FF2B5EF4-FFF2-40B4-BE49-F238E27FC236}">
                <a16:creationId xmlns:a16="http://schemas.microsoft.com/office/drawing/2014/main" id="{AA91D890-42EA-FCCD-13AC-89A633FA3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92150"/>
            <a:ext cx="3563938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  <p:sndAc>
      <p:stSnd>
        <p:snd r:embed="rId2" name="click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013CF450-A9CB-660E-4EB5-5D044642974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altLang="ru-RU" dirty="0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58048ECC-9A28-48D6-CF5B-699C8EE542DE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0484" name="Picture 4">
            <a:extLst>
              <a:ext uri="{FF2B5EF4-FFF2-40B4-BE49-F238E27FC236}">
                <a16:creationId xmlns:a16="http://schemas.microsoft.com/office/drawing/2014/main" id="{EAC475A3-98B1-0351-A11C-AFDB3584D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75" y="274638"/>
            <a:ext cx="7900987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  <p:sndAc>
      <p:stSnd>
        <p:snd r:embed="rId3" name="click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0ACCDAB3-109A-E96B-8DE5-518AB9B40D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4186238" cy="1143000"/>
          </a:xfrm>
        </p:spPr>
        <p:txBody>
          <a:bodyPr/>
          <a:lstStyle/>
          <a:p>
            <a:pPr algn="ctr"/>
            <a:r>
              <a:rPr lang="ru-RU" altLang="ru-RU" sz="2800">
                <a:solidFill>
                  <a:srgbClr val="33CCFF"/>
                </a:solidFill>
              </a:rPr>
              <a:t>Поверочный и измерительный комплекс «ПОИСК»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28263BF9-912F-1764-1830-BE63A8ACB3A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07504" y="1600200"/>
            <a:ext cx="4824536" cy="4525963"/>
          </a:xfrm>
        </p:spPr>
        <p:txBody>
          <a:bodyPr/>
          <a:lstStyle/>
          <a:p>
            <a:pPr marL="0">
              <a:spcBef>
                <a:spcPts val="0"/>
              </a:spcBef>
              <a:buFont typeface="Wingdings 2" panose="05020102010507070707" pitchFamily="18" charset="2"/>
              <a:buNone/>
            </a:pPr>
            <a:r>
              <a:rPr lang="ru-RU" altLang="ru-RU" sz="1700" dirty="0"/>
              <a:t>Поверочный и измерительный комплекс "ПОИСК" автономное, переносное рабочее место быстрого развертывания. Предназначен для поверки, калибровки, испытаний, ремонта и т.д., средств измерений давления, в диапазоне измерений от минус 0,1 до 100 МПа. </a:t>
            </a:r>
          </a:p>
          <a:p>
            <a:pPr marL="0">
              <a:spcBef>
                <a:spcPts val="0"/>
              </a:spcBef>
              <a:buFont typeface="Wingdings 2" panose="05020102010507070707" pitchFamily="18" charset="2"/>
              <a:buNone/>
            </a:pPr>
            <a:endParaRPr lang="ru-RU" altLang="ru-RU" sz="1700" dirty="0"/>
          </a:p>
          <a:p>
            <a:pPr marL="0">
              <a:spcBef>
                <a:spcPts val="0"/>
              </a:spcBef>
              <a:buFont typeface="Wingdings 2" panose="05020102010507070707" pitchFamily="18" charset="2"/>
              <a:buNone/>
            </a:pPr>
            <a:r>
              <a:rPr lang="ru-RU" altLang="ru-RU" sz="1700" dirty="0"/>
              <a:t>В комплекс "ПОИСК" (в зависимости от измеряемой среды и максимального ВПИ), входит:</a:t>
            </a:r>
          </a:p>
          <a:p>
            <a:pPr marL="0"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Пресс </a:t>
            </a:r>
          </a:p>
          <a:p>
            <a:pPr marL="0"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До 5 цифровых манометров; </a:t>
            </a:r>
          </a:p>
          <a:p>
            <a:pPr marL="0"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Комплект переходников;</a:t>
            </a:r>
          </a:p>
          <a:p>
            <a:pPr marL="0">
              <a:spcBef>
                <a:spcPts val="0"/>
              </a:spcBef>
              <a:buFontTx/>
              <a:buChar char="-"/>
            </a:pPr>
            <a:r>
              <a:rPr lang="ru-RU" altLang="ru-RU" sz="1700" dirty="0"/>
              <a:t>Набор инструментов.</a:t>
            </a:r>
          </a:p>
          <a:p>
            <a:pPr marL="0" indent="0">
              <a:spcBef>
                <a:spcPts val="0"/>
              </a:spcBef>
              <a:buNone/>
            </a:pPr>
            <a:endParaRPr lang="ru-RU" altLang="ru-RU" sz="1700" dirty="0"/>
          </a:p>
          <a:p>
            <a:pPr marL="0" indent="0">
              <a:spcBef>
                <a:spcPts val="0"/>
              </a:spcBef>
              <a:buNone/>
            </a:pPr>
            <a:r>
              <a:rPr lang="ru-RU" altLang="ru-RU" sz="1700" dirty="0"/>
              <a:t>Также выпускается в кислородном исполнении.</a:t>
            </a:r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2930179D-F0A0-60A6-3AC3-B92990C50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88913"/>
            <a:ext cx="3922713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  <p:sndAc>
      <p:stSnd>
        <p:snd r:embed="rId3" name="click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9E1F61C2-22F1-4679-E2A3-D14EE4B0BF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7467600" cy="981075"/>
          </a:xfrm>
        </p:spPr>
        <p:txBody>
          <a:bodyPr/>
          <a:lstStyle/>
          <a:p>
            <a:pPr algn="ctr"/>
            <a:r>
              <a:rPr lang="ru-RU" altLang="ru-RU" sz="2800" dirty="0">
                <a:solidFill>
                  <a:srgbClr val="33CCFF"/>
                </a:solidFill>
                <a:latin typeface="Arial" panose="020B0604020202020204" pitchFamily="34" charset="0"/>
              </a:rPr>
              <a:t>КОМПЛЕКС «ПОИСК» НА ВЫСТАВКЕ «АРМИЯ»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22F4E2C0-6266-DB0C-428F-253E725C957C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altLang="ru-RU" dirty="0"/>
          </a:p>
        </p:txBody>
      </p:sp>
      <p:pic>
        <p:nvPicPr>
          <p:cNvPr id="23556" name="Picture 5">
            <a:extLst>
              <a:ext uri="{FF2B5EF4-FFF2-40B4-BE49-F238E27FC236}">
                <a16:creationId xmlns:a16="http://schemas.microsoft.com/office/drawing/2014/main" id="{0864B557-1C0C-5C89-2F4F-CCD383797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4500563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">
            <a:extLst>
              <a:ext uri="{FF2B5EF4-FFF2-40B4-BE49-F238E27FC236}">
                <a16:creationId xmlns:a16="http://schemas.microsoft.com/office/drawing/2014/main" id="{3BC07681-7864-9249-1312-D284FE80D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  <p:sndAc>
      <p:stSnd>
        <p:snd r:embed="rId2" name="click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C30173F5-E332-1158-3E41-0276296E40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366836" cy="1143000"/>
          </a:xfrm>
        </p:spPr>
        <p:txBody>
          <a:bodyPr/>
          <a:lstStyle/>
          <a:p>
            <a:pPr algn="ctr"/>
            <a:r>
              <a:rPr lang="ru-RU" altLang="ru-RU" sz="2400" b="1" dirty="0">
                <a:solidFill>
                  <a:srgbClr val="33CCFF"/>
                </a:solidFill>
              </a:rPr>
              <a:t>    Кран высокого давления  КВД-40, КВД-60, КВД-100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45EE0300-BFEA-1907-C312-186080F0CDD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75165" y="1124744"/>
            <a:ext cx="4321175" cy="4857750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ru-RU" altLang="ru-RU" dirty="0"/>
              <a:t>    </a:t>
            </a:r>
            <a:r>
              <a:rPr lang="ru-RU" altLang="ru-RU" sz="1600" dirty="0"/>
              <a:t>Кран высокого давления КВД-40, КВД-60, КВД-100 применяется для отсечки прибора давления (манометра, датчика давления и т.д.) от магистрали. Конструктивно кран относится к категории игольчатых.</a:t>
            </a:r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1600" dirty="0"/>
              <a:t>      Небольшие усилия отсечки давления, низкая цена, маленькие габариты, высокая надежность все это является отличительной особенность данного крана.</a:t>
            </a:r>
          </a:p>
          <a:p>
            <a:pPr>
              <a:buFont typeface="Wingdings 2" panose="05020102010507070707" pitchFamily="18" charset="2"/>
              <a:buNone/>
            </a:pPr>
            <a:endParaRPr lang="ru-RU" altLang="ru-RU" sz="1600" dirty="0"/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1600" dirty="0"/>
              <a:t>       Технические характеристики:</a:t>
            </a:r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1600" dirty="0"/>
              <a:t>       Максимальное давление отсечки КВД40 –  40 МПа.</a:t>
            </a:r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1600" dirty="0"/>
              <a:t>       КВД60 –  60 МПа.</a:t>
            </a:r>
            <a:br>
              <a:rPr lang="ru-RU" altLang="ru-RU" sz="1600" dirty="0"/>
            </a:br>
            <a:r>
              <a:rPr lang="ru-RU" altLang="ru-RU" sz="1600" dirty="0"/>
              <a:t>КВД100 – 100 МПа.</a:t>
            </a:r>
          </a:p>
        </p:txBody>
      </p:sp>
      <p:pic>
        <p:nvPicPr>
          <p:cNvPr id="27654" name="Picture 6">
            <a:extLst>
              <a:ext uri="{FF2B5EF4-FFF2-40B4-BE49-F238E27FC236}">
                <a16:creationId xmlns:a16="http://schemas.microsoft.com/office/drawing/2014/main" id="{BD04C0E6-C005-3E80-5782-F592B36AB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1346499"/>
            <a:ext cx="3498893" cy="449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hecker/>
    <p:sndAc>
      <p:stSnd>
        <p:snd r:embed="rId2" name="click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C30173F5-E332-1158-3E41-0276296E40D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ru-RU" altLang="ru-RU" sz="2400" b="1" dirty="0">
                <a:solidFill>
                  <a:srgbClr val="33CCFF"/>
                </a:solidFill>
              </a:rPr>
              <a:t>Рукав высокого давления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45EE0300-BFEA-1907-C312-186080F0CDD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50825" y="1268413"/>
            <a:ext cx="4681215" cy="4857750"/>
          </a:xfrm>
        </p:spPr>
        <p:txBody>
          <a:bodyPr/>
          <a:lstStyle/>
          <a:p>
            <a:pPr marL="0" indent="0">
              <a:spcBef>
                <a:spcPts val="0"/>
              </a:spcBef>
              <a:buFont typeface="Wingdings 2" panose="05020102010507070707" pitchFamily="18" charset="2"/>
              <a:buNone/>
            </a:pPr>
            <a:r>
              <a:rPr lang="ru-RU" altLang="ru-RU" sz="1700" dirty="0"/>
              <a:t>Гибкий рукав высокого давления (РВД) используется для соединения трубопроводов, приборов давления, оборудования, снятия вибрационных нагрузок. РВД состоит из гибкой части-рукава (многослойной композитной трубки), и присоединительной арматуры.</a:t>
            </a:r>
          </a:p>
          <a:p>
            <a:pPr marL="0" indent="0">
              <a:spcBef>
                <a:spcPts val="0"/>
              </a:spcBef>
              <a:buFont typeface="Wingdings 2" panose="05020102010507070707" pitchFamily="18" charset="2"/>
              <a:buNone/>
            </a:pPr>
            <a:endParaRPr lang="ru-RU" altLang="ru-RU" sz="1700" dirty="0"/>
          </a:p>
          <a:p>
            <a:pPr marL="0" indent="0">
              <a:spcBef>
                <a:spcPts val="0"/>
              </a:spcBef>
              <a:buFont typeface="Wingdings 2" panose="05020102010507070707" pitchFamily="18" charset="2"/>
              <a:buNone/>
            </a:pPr>
            <a:r>
              <a:rPr lang="ru-RU" altLang="ru-RU" sz="1700" dirty="0"/>
              <a:t>Присоединительная арматура изготавливается из нержавеющей стали AISI 304 и в базовой комплектации имеет внешнее резьбовое соединение М20х1,5 и внутреннее резьбовое соединение в виде накидной гайки М20х1,5. Рабочая температура от минус 20 до 50°С</a:t>
            </a:r>
          </a:p>
          <a:p>
            <a:pPr marL="0" indent="0">
              <a:spcBef>
                <a:spcPts val="0"/>
              </a:spcBef>
              <a:buFont typeface="Wingdings 2" panose="05020102010507070707" pitchFamily="18" charset="2"/>
              <a:buNone/>
            </a:pPr>
            <a:endParaRPr lang="ru-RU" altLang="ru-RU" sz="1700" dirty="0"/>
          </a:p>
          <a:p>
            <a:pPr marL="0" indent="0">
              <a:spcBef>
                <a:spcPts val="0"/>
              </a:spcBef>
              <a:buFont typeface="Wingdings 2" panose="05020102010507070707" pitchFamily="18" charset="2"/>
              <a:buNone/>
            </a:pPr>
            <a:r>
              <a:rPr lang="ru-RU" altLang="ru-RU" sz="1700" dirty="0"/>
              <a:t>РДВ поставляется от 1 метра. Р </a:t>
            </a:r>
            <a:r>
              <a:rPr lang="ru-RU" altLang="ru-RU" sz="1700" dirty="0" err="1"/>
              <a:t>max</a:t>
            </a:r>
            <a:r>
              <a:rPr lang="ru-RU" altLang="ru-RU" sz="1700" dirty="0"/>
              <a:t> = 60 МПа.</a:t>
            </a:r>
          </a:p>
        </p:txBody>
      </p:sp>
      <p:pic>
        <p:nvPicPr>
          <p:cNvPr id="59394" name="Picture 2">
            <a:extLst>
              <a:ext uri="{FF2B5EF4-FFF2-40B4-BE49-F238E27FC236}">
                <a16:creationId xmlns:a16="http://schemas.microsoft.com/office/drawing/2014/main" id="{C23D4A3A-453A-D486-35C8-154C16ED3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4042159" cy="334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685371"/>
      </p:ext>
    </p:extLst>
  </p:cSld>
  <p:clrMapOvr>
    <a:masterClrMapping/>
  </p:clrMapOvr>
  <p:transition spd="slow">
    <p:checker/>
    <p:sndAc>
      <p:stSnd>
        <p:snd r:embed="rId3" name="click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>
            <a:extLst>
              <a:ext uri="{FF2B5EF4-FFF2-40B4-BE49-F238E27FC236}">
                <a16:creationId xmlns:a16="http://schemas.microsoft.com/office/drawing/2014/main" id="{C3B0A239-07BB-7339-5852-4E0712290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001" y="176830"/>
            <a:ext cx="5327996" cy="1096962"/>
          </a:xfrm>
        </p:spPr>
        <p:txBody>
          <a:bodyPr/>
          <a:lstStyle/>
          <a:p>
            <a:pPr algn="ctr" eaLnBrk="1" hangingPunct="1"/>
            <a:r>
              <a:rPr lang="ru-RU" altLang="ru-RU" sz="3200" dirty="0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Патрон </a:t>
            </a:r>
            <a:r>
              <a:rPr lang="ru-RU" altLang="ru-RU" sz="3200" dirty="0" err="1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самоподжимной</a:t>
            </a:r>
            <a:endParaRPr lang="ru-RU" altLang="ru-RU" sz="3200" dirty="0">
              <a:solidFill>
                <a:srgbClr val="33C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5" name="Текст 2">
            <a:extLst>
              <a:ext uri="{FF2B5EF4-FFF2-40B4-BE49-F238E27FC236}">
                <a16:creationId xmlns:a16="http://schemas.microsoft.com/office/drawing/2014/main" id="{75A517D3-4831-9765-04E4-C0B8E402353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23528" y="4221163"/>
            <a:ext cx="8640960" cy="2447925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ru-RU" altLang="ru-RU" sz="1700" dirty="0"/>
              <a:t>Патрон </a:t>
            </a:r>
            <a:r>
              <a:rPr lang="ru-RU" altLang="ru-RU" sz="1700" dirty="0" err="1"/>
              <a:t>самоподжимной</a:t>
            </a:r>
            <a:r>
              <a:rPr lang="ru-RU" altLang="ru-RU" sz="1700" dirty="0"/>
              <a:t> служит для быстрого монтажа и демонтажа средств измерений давления, при проведении поверки, калибровки, испытаний, ремонта, а так же в прочих технологических процессах. </a:t>
            </a:r>
          </a:p>
          <a:p>
            <a:pPr eaLnBrk="1" hangingPunct="1">
              <a:spcBef>
                <a:spcPts val="0"/>
              </a:spcBef>
            </a:pPr>
            <a:endParaRPr lang="ru-RU" altLang="ru-RU" sz="1700" dirty="0"/>
          </a:p>
          <a:p>
            <a:pPr eaLnBrk="1" hangingPunct="1">
              <a:spcBef>
                <a:spcPts val="0"/>
              </a:spcBef>
            </a:pPr>
            <a:r>
              <a:rPr lang="ru-RU" altLang="ru-RU" sz="1700" dirty="0"/>
              <a:t>Данное устройство изготовлено из высококачественной нержавеющей стали, обеспечивает надежное соединение между прибором и рабочей (измеряемой) средой.</a:t>
            </a:r>
          </a:p>
          <a:p>
            <a:pPr eaLnBrk="1" hangingPunct="1">
              <a:spcBef>
                <a:spcPts val="0"/>
              </a:spcBef>
            </a:pPr>
            <a:endParaRPr lang="ru-RU" altLang="ru-RU" sz="1700" dirty="0"/>
          </a:p>
          <a:p>
            <a:pPr eaLnBrk="1" hangingPunct="1">
              <a:spcBef>
                <a:spcPts val="0"/>
              </a:spcBef>
            </a:pPr>
            <a:r>
              <a:rPr lang="ru-RU" altLang="ru-RU" sz="1700" dirty="0"/>
              <a:t>Технические характеристики: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700" dirty="0"/>
              <a:t>- Рабочее давление до 100 МПа;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700" dirty="0"/>
              <a:t>- Максимальное давление до 120 МПа;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700" dirty="0"/>
              <a:t>- Резьба штуцера, в базовой комплектации: М20х1,5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700" dirty="0"/>
              <a:t>- Внутреннее резьбовое соединение, в базовой комплектации: М20х1,5</a:t>
            </a:r>
          </a:p>
        </p:txBody>
      </p:sp>
      <p:pic>
        <p:nvPicPr>
          <p:cNvPr id="28676" name="Picture 11">
            <a:extLst>
              <a:ext uri="{FF2B5EF4-FFF2-40B4-BE49-F238E27FC236}">
                <a16:creationId xmlns:a16="http://schemas.microsoft.com/office/drawing/2014/main" id="{B8F4F9E9-1EAC-6071-D5D8-7B06BA7DE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000" y="725311"/>
            <a:ext cx="5327997" cy="248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  <p:sndAc>
      <p:stSnd>
        <p:snd r:embed="rId2" name="click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>
            <a:extLst>
              <a:ext uri="{FF2B5EF4-FFF2-40B4-BE49-F238E27FC236}">
                <a16:creationId xmlns:a16="http://schemas.microsoft.com/office/drawing/2014/main" id="{CD259B9F-68ED-8FD3-C000-F75C3D36B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333375"/>
            <a:ext cx="7489825" cy="719138"/>
          </a:xfrm>
        </p:spPr>
        <p:txBody>
          <a:bodyPr/>
          <a:lstStyle/>
          <a:p>
            <a:pPr algn="ctr" eaLnBrk="1" hangingPunct="1"/>
            <a:r>
              <a:rPr lang="ru-RU" altLang="ru-RU" sz="2800" dirty="0">
                <a:solidFill>
                  <a:srgbClr val="33CCFF"/>
                </a:solidFill>
                <a:latin typeface="Times New Roman" panose="02020603050405020304" pitchFamily="18" charset="0"/>
              </a:rPr>
              <a:t>Радиаторы для средств измерений давления</a:t>
            </a:r>
          </a:p>
        </p:txBody>
      </p:sp>
      <p:pic>
        <p:nvPicPr>
          <p:cNvPr id="29699" name="Picture 13">
            <a:extLst>
              <a:ext uri="{FF2B5EF4-FFF2-40B4-BE49-F238E27FC236}">
                <a16:creationId xmlns:a16="http://schemas.microsoft.com/office/drawing/2014/main" id="{79AB86E6-293F-8851-8C42-89FBD2C26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981075"/>
            <a:ext cx="5738812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14">
            <a:extLst>
              <a:ext uri="{FF2B5EF4-FFF2-40B4-BE49-F238E27FC236}">
                <a16:creationId xmlns:a16="http://schemas.microsoft.com/office/drawing/2014/main" id="{177EEFE3-2CC5-B035-80A7-81BE017A6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4941888"/>
            <a:ext cx="698341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/>
              <a:t>Радиатор предназначен для охлаждления измеряемой среды, поступающей в рабочие полости иэмерительного прибора.</a:t>
            </a:r>
          </a:p>
          <a:p>
            <a:pPr eaLnBrk="1" hangingPunct="1"/>
            <a:r>
              <a:rPr lang="ru-RU" altLang="ru-RU" sz="1600"/>
              <a:t>Материал - нержавеющая сталь 12Х18Н10Т. </a:t>
            </a:r>
          </a:p>
        </p:txBody>
      </p:sp>
    </p:spTree>
  </p:cSld>
  <p:clrMapOvr>
    <a:masterClrMapping/>
  </p:clrMapOvr>
  <p:transition spd="slow">
    <p:checker/>
    <p:sndAc>
      <p:stSnd>
        <p:snd r:embed="rId2" name="click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>
            <a:extLst>
              <a:ext uri="{FF2B5EF4-FFF2-40B4-BE49-F238E27FC236}">
                <a16:creationId xmlns:a16="http://schemas.microsoft.com/office/drawing/2014/main" id="{CD259B9F-68ED-8FD3-C000-F75C3D36B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333375"/>
            <a:ext cx="6983413" cy="719138"/>
          </a:xfrm>
        </p:spPr>
        <p:txBody>
          <a:bodyPr/>
          <a:lstStyle/>
          <a:p>
            <a:pPr algn="ctr" eaLnBrk="1" hangingPunct="1"/>
            <a:r>
              <a:rPr lang="ru-RU" altLang="ru-RU" sz="2800" dirty="0">
                <a:solidFill>
                  <a:srgbClr val="33CCFF"/>
                </a:solidFill>
                <a:latin typeface="Times New Roman" panose="02020603050405020304" pitchFamily="18" charset="0"/>
              </a:rPr>
              <a:t>Фильтр универсальный гидравлический ФУГ</a:t>
            </a:r>
          </a:p>
        </p:txBody>
      </p:sp>
      <p:sp>
        <p:nvSpPr>
          <p:cNvPr id="29700" name="Rectangle 14">
            <a:extLst>
              <a:ext uri="{FF2B5EF4-FFF2-40B4-BE49-F238E27FC236}">
                <a16:creationId xmlns:a16="http://schemas.microsoft.com/office/drawing/2014/main" id="{177EEFE3-2CC5-B035-80A7-81BE017A6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578" y="4350533"/>
            <a:ext cx="7487469" cy="192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700" dirty="0"/>
              <a:t>Вспомогательное оборудование для очистки рабочей полости оборудования от крупных загрязнений, поступающих из поверяемых средств измерений. </a:t>
            </a:r>
          </a:p>
          <a:p>
            <a:pPr eaLnBrk="1" hangingPunct="1"/>
            <a:endParaRPr lang="ru-RU" altLang="ru-RU" sz="1700" dirty="0"/>
          </a:p>
          <a:p>
            <a:pPr eaLnBrk="1" hangingPunct="1"/>
            <a:r>
              <a:rPr lang="ru-RU" altLang="ru-RU" sz="1700" dirty="0"/>
              <a:t>Резьбовое присоединение к средствам измерений М20х1,5. Фильтр обслуживаемый, и при необходимости разбирается для замены фильтрующего элемента или его очистки.</a:t>
            </a:r>
          </a:p>
        </p:txBody>
      </p:sp>
      <p:pic>
        <p:nvPicPr>
          <p:cNvPr id="57346" name="Picture 2">
            <a:extLst>
              <a:ext uri="{FF2B5EF4-FFF2-40B4-BE49-F238E27FC236}">
                <a16:creationId xmlns:a16="http://schemas.microsoft.com/office/drawing/2014/main" id="{16F9F86F-8680-4F9A-B90C-B76B91E4B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08928" y="144442"/>
            <a:ext cx="259815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920926"/>
      </p:ext>
    </p:extLst>
  </p:cSld>
  <p:clrMapOvr>
    <a:masterClrMapping/>
  </p:clrMapOvr>
  <p:transition spd="slow">
    <p:checker/>
    <p:sndAc>
      <p:stSnd>
        <p:snd r:embed="rId3" name="click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>
            <a:extLst>
              <a:ext uri="{FF2B5EF4-FFF2-40B4-BE49-F238E27FC236}">
                <a16:creationId xmlns:a16="http://schemas.microsoft.com/office/drawing/2014/main" id="{37BFABB4-E5FB-F4D6-32F2-6919E0FE3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443" y="651180"/>
            <a:ext cx="3024188" cy="720725"/>
          </a:xfrm>
        </p:spPr>
        <p:txBody>
          <a:bodyPr/>
          <a:lstStyle/>
          <a:p>
            <a:pPr algn="ctr" eaLnBrk="1" hangingPunct="1"/>
            <a:r>
              <a:rPr lang="ru-RU" altLang="ru-RU" sz="3200" dirty="0">
                <a:solidFill>
                  <a:srgbClr val="33CCFF"/>
                </a:solidFill>
                <a:latin typeface="Times New Roman" panose="02020603050405020304" pitchFamily="18" charset="0"/>
              </a:rPr>
              <a:t>Переходники</a:t>
            </a:r>
          </a:p>
        </p:txBody>
      </p:sp>
      <p:sp>
        <p:nvSpPr>
          <p:cNvPr id="30723" name="Текст 2">
            <a:extLst>
              <a:ext uri="{FF2B5EF4-FFF2-40B4-BE49-F238E27FC236}">
                <a16:creationId xmlns:a16="http://schemas.microsoft.com/office/drawing/2014/main" id="{F6898476-8C1D-1E0F-A769-2555BC3995E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76659" y="2060848"/>
            <a:ext cx="3311525" cy="2520950"/>
          </a:xfrm>
        </p:spPr>
        <p:txBody>
          <a:bodyPr/>
          <a:lstStyle/>
          <a:p>
            <a:pPr eaLnBrk="1" hangingPunct="1"/>
            <a:r>
              <a:rPr lang="ru-RU" alt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Переходник служит для установки измерительного прибора в существующее посадочное гнездо магистрали. В набор входит 10 переходников.</a:t>
            </a:r>
          </a:p>
          <a:p>
            <a:pPr eaLnBrk="1" hangingPunct="1"/>
            <a:endParaRPr lang="ru-RU" alt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 изготовление под заказ.</a:t>
            </a:r>
          </a:p>
          <a:p>
            <a:pPr eaLnBrk="1" hangingPunct="1"/>
            <a:endParaRPr lang="ru-RU" alt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переходника: латунь ЛС 59, нержавеющая сталь 12Х18Н10Т, углеродистая сталь.</a:t>
            </a:r>
          </a:p>
        </p:txBody>
      </p:sp>
      <p:pic>
        <p:nvPicPr>
          <p:cNvPr id="30724" name="Picture 15">
            <a:extLst>
              <a:ext uri="{FF2B5EF4-FFF2-40B4-BE49-F238E27FC236}">
                <a16:creationId xmlns:a16="http://schemas.microsoft.com/office/drawing/2014/main" id="{C7643633-9E03-909A-7938-0F61A840E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341438"/>
            <a:ext cx="4841875" cy="422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  <p:sndAc>
      <p:stSnd>
        <p:snd r:embed="rId2" name="click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A39CE-6949-E882-7768-1B8D1112F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id="{6371B060-AE97-12FF-6AE1-3902D5CF5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50" y="260648"/>
            <a:ext cx="4607867" cy="1096963"/>
          </a:xfrm>
        </p:spPr>
        <p:txBody>
          <a:bodyPr/>
          <a:lstStyle/>
          <a:p>
            <a:pPr algn="ctr" eaLnBrk="1" hangingPunct="1"/>
            <a:r>
              <a:rPr lang="ru-RU" altLang="ru-RU" sz="2800" dirty="0">
                <a:solidFill>
                  <a:srgbClr val="66CCFF"/>
                </a:solidFill>
                <a:latin typeface="Arial" panose="020B0604020202020204" pitchFamily="34" charset="0"/>
              </a:rPr>
              <a:t>Возможности цифровых манометров МО-05М</a:t>
            </a:r>
            <a:endParaRPr lang="ru-RU" altLang="ru-RU" sz="2800" dirty="0">
              <a:solidFill>
                <a:srgbClr val="66CCFF"/>
              </a:solidFill>
            </a:endParaRPr>
          </a:p>
        </p:txBody>
      </p:sp>
      <p:sp>
        <p:nvSpPr>
          <p:cNvPr id="9219" name="Текст 2">
            <a:extLst>
              <a:ext uri="{FF2B5EF4-FFF2-40B4-BE49-F238E27FC236}">
                <a16:creationId xmlns:a16="http://schemas.microsoft.com/office/drawing/2014/main" id="{C5F03AB6-0D3F-9F63-3E02-C5EDD55E35D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95536" y="2762766"/>
            <a:ext cx="4752527" cy="3456829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Исполнение со съемной ИГ (доступно 5 ИГ с разными ВПИ);</a:t>
            </a:r>
          </a:p>
          <a:p>
            <a:pPr marL="28575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ru-RU" altLang="ru-RU" sz="1600" dirty="0"/>
              <a:t>- Исполнение со встроенной метеостанцией, для измерения температуры окружающей среды, относительной влажности и атмосферного давления;</a:t>
            </a:r>
          </a:p>
          <a:p>
            <a:pPr marL="285750" indent="-285750" eaLnBrk="1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RU" altLang="ru-RU" sz="1600" dirty="0"/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ru-RU" sz="1600" dirty="0"/>
              <a:t>- Степень защиты IP65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ru-RU" altLang="ru-RU" sz="1600" dirty="0"/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- О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ткрытый протокол обмена данными, для написания собственного ПО </a:t>
            </a:r>
            <a:r>
              <a:rPr lang="ru-RU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управлению манометром (переключение поддиапазонов, единиц измерений, обнуление показаний и т.д.);</a:t>
            </a:r>
          </a:p>
          <a:p>
            <a:pPr marL="285750" indent="-28575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RU" altLang="ru-RU" sz="16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ru-RU" sz="1600" dirty="0">
                <a:cs typeface="Times New Roman" panose="02020603050405020304" pitchFamily="18" charset="0"/>
              </a:rPr>
              <a:t>- С помощью бесплатного ПО (доступного на сайте):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ru-RU" sz="1600" dirty="0">
                <a:cs typeface="Times New Roman" panose="02020603050405020304" pitchFamily="18" charset="0"/>
              </a:rPr>
              <a:t>Ведение протоколов поверки и калибровки;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ru-RU" sz="1600" dirty="0">
                <a:cs typeface="Times New Roman" panose="02020603050405020304" pitchFamily="18" charset="0"/>
              </a:rPr>
              <a:t>Расширенные настройки манометра под конкретные задачи;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ru-RU" sz="1600" dirty="0">
                <a:cs typeface="Times New Roman" panose="02020603050405020304" pitchFamily="18" charset="0"/>
              </a:rPr>
              <a:t>Работа в режиме </a:t>
            </a:r>
            <a:r>
              <a:rPr lang="ru-RU" altLang="ru-RU" sz="1600" dirty="0" err="1">
                <a:cs typeface="Times New Roman" panose="02020603050405020304" pitchFamily="18" charset="0"/>
              </a:rPr>
              <a:t>логгирования</a:t>
            </a:r>
            <a:r>
              <a:rPr lang="ru-RU" altLang="ru-RU" sz="1600" dirty="0">
                <a:cs typeface="Times New Roman" panose="02020603050405020304" pitchFamily="18" charset="0"/>
              </a:rPr>
              <a:t> и другие.</a:t>
            </a:r>
          </a:p>
        </p:txBody>
      </p:sp>
      <p:pic>
        <p:nvPicPr>
          <p:cNvPr id="9220" name="Рисунок 2">
            <a:extLst>
              <a:ext uri="{FF2B5EF4-FFF2-40B4-BE49-F238E27FC236}">
                <a16:creationId xmlns:a16="http://schemas.microsoft.com/office/drawing/2014/main" id="{66A7990F-786B-7669-BF52-A63E43E43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0"/>
            <a:ext cx="2495550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Рисунок 4">
            <a:extLst>
              <a:ext uri="{FF2B5EF4-FFF2-40B4-BE49-F238E27FC236}">
                <a16:creationId xmlns:a16="http://schemas.microsoft.com/office/drawing/2014/main" id="{859315DB-7643-AFEC-5A96-9B9228FB0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107" y="2488548"/>
            <a:ext cx="2403475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440707"/>
      </p:ext>
    </p:extLst>
  </p:cSld>
  <p:clrMapOvr>
    <a:masterClrMapping/>
  </p:clrMapOvr>
  <p:transition spd="slow">
    <p:checker/>
    <p:sndAc>
      <p:stSnd>
        <p:snd r:embed="rId3" name="click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>
            <a:extLst>
              <a:ext uri="{FF2B5EF4-FFF2-40B4-BE49-F238E27FC236}">
                <a16:creationId xmlns:a16="http://schemas.microsoft.com/office/drawing/2014/main" id="{3000525E-831B-20EB-EE81-E57654EFA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28" y="190500"/>
            <a:ext cx="3960813" cy="1366838"/>
          </a:xfrm>
        </p:spPr>
        <p:txBody>
          <a:bodyPr/>
          <a:lstStyle/>
          <a:p>
            <a:pPr algn="ctr" eaLnBrk="1" hangingPunct="1"/>
            <a:r>
              <a:rPr lang="ru-RU" altLang="ru-RU" sz="2800" dirty="0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Коммутационный приборный модуль КПМ-3</a:t>
            </a:r>
          </a:p>
        </p:txBody>
      </p:sp>
      <p:sp>
        <p:nvSpPr>
          <p:cNvPr id="25603" name="Текст 4">
            <a:extLst>
              <a:ext uri="{FF2B5EF4-FFF2-40B4-BE49-F238E27FC236}">
                <a16:creationId xmlns:a16="http://schemas.microsoft.com/office/drawing/2014/main" id="{ABC823E0-1490-76A0-40BF-867C0672AF3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52090" y="1341438"/>
            <a:ext cx="4319910" cy="5300662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ru-RU" altLang="ru-RU" sz="1700" dirty="0"/>
              <a:t>Сочетание накидной гайки, дренажного клапана, клапана продувки, запатентованного устройства демпфирования делает его  полезным и незаменимым в процессе эксплуатации приборов давления. Использование КПМ 3 обеспечивает надежную защиту приборов давления от гидроударов.</a:t>
            </a:r>
          </a:p>
          <a:p>
            <a:pPr eaLnBrk="1" hangingPunct="1">
              <a:spcBef>
                <a:spcPts val="0"/>
              </a:spcBef>
            </a:pPr>
            <a:endParaRPr lang="ru-RU" altLang="ru-RU" sz="1700" dirty="0"/>
          </a:p>
          <a:p>
            <a:pPr eaLnBrk="1" hangingPunct="1">
              <a:spcBef>
                <a:spcPts val="0"/>
              </a:spcBef>
            </a:pPr>
            <a:r>
              <a:rPr lang="ru-RU" altLang="ru-RU" sz="1700" dirty="0"/>
              <a:t> Также КПМ дает возможность поверять прибор давления не снимая его с магистрали,  через специальное технологическое отверстие (дренажный клапан).</a:t>
            </a:r>
          </a:p>
          <a:p>
            <a:pPr eaLnBrk="1" hangingPunct="1">
              <a:spcBef>
                <a:spcPts val="0"/>
              </a:spcBef>
            </a:pPr>
            <a:endParaRPr lang="ru-RU" altLang="ru-RU" sz="1700" dirty="0"/>
          </a:p>
          <a:p>
            <a:pPr eaLnBrk="1" hangingPunct="1">
              <a:spcBef>
                <a:spcPts val="0"/>
              </a:spcBef>
            </a:pPr>
            <a:r>
              <a:rPr lang="ru-RU" altLang="ru-RU" sz="1700" dirty="0"/>
              <a:t>Основные технические: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700" dirty="0"/>
              <a:t>Рабочее давление до 5 МПа;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700" dirty="0"/>
              <a:t>Рабочая температура от минус 50 до 130</a:t>
            </a:r>
            <a:r>
              <a:rPr lang="ru-RU" altLang="ru-RU" sz="1700" baseline="30000" dirty="0"/>
              <a:t>о</a:t>
            </a:r>
            <a:r>
              <a:rPr lang="ru-RU" altLang="ru-RU" sz="1700" dirty="0"/>
              <a:t>С.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700" dirty="0"/>
              <a:t>Вес не более 400 гр.</a:t>
            </a:r>
            <a:endParaRPr lang="ru-RU" altLang="ru-RU" sz="1600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09C72B40-B813-0F34-2FD5-3F85258E018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8538" y="1341438"/>
            <a:ext cx="3852862" cy="5045075"/>
          </a:xfrm>
        </p:spPr>
      </p:pic>
    </p:spTree>
  </p:cSld>
  <p:clrMapOvr>
    <a:masterClrMapping/>
  </p:clrMapOvr>
  <p:transition spd="slow">
    <p:checker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>
            <a:extLst>
              <a:ext uri="{FF2B5EF4-FFF2-40B4-BE49-F238E27FC236}">
                <a16:creationId xmlns:a16="http://schemas.microsoft.com/office/drawing/2014/main" id="{0B962757-2CBE-9C10-AED5-B1E9F03E9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188913"/>
            <a:ext cx="3673475" cy="1295400"/>
          </a:xfrm>
        </p:spPr>
        <p:txBody>
          <a:bodyPr/>
          <a:lstStyle/>
          <a:p>
            <a:pPr algn="ctr" eaLnBrk="1" hangingPunct="1"/>
            <a:r>
              <a:rPr lang="ru-RU" altLang="ru-RU" sz="2800" b="0" dirty="0">
                <a:solidFill>
                  <a:srgbClr val="33CCFF"/>
                </a:solidFill>
                <a:latin typeface="+mn-lt"/>
              </a:rPr>
              <a:t>Коммутационный приборный модуль КПМ 2, КПМ 2-2</a:t>
            </a:r>
          </a:p>
        </p:txBody>
      </p:sp>
      <p:sp>
        <p:nvSpPr>
          <p:cNvPr id="26627" name="Текст 2">
            <a:extLst>
              <a:ext uri="{FF2B5EF4-FFF2-40B4-BE49-F238E27FC236}">
                <a16:creationId xmlns:a16="http://schemas.microsoft.com/office/drawing/2014/main" id="{94CF9780-C961-0097-9C63-77022149C27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77754" y="1340768"/>
            <a:ext cx="4783634" cy="4895850"/>
          </a:xfrm>
        </p:spPr>
        <p:txBody>
          <a:bodyPr/>
          <a:lstStyle/>
          <a:p>
            <a:pPr>
              <a:spcBef>
                <a:spcPts val="0"/>
              </a:spcBef>
              <a:buFont typeface="Wingdings 2" panose="05020102010507070707" pitchFamily="18" charset="2"/>
              <a:buChar char=""/>
            </a:pPr>
            <a:r>
              <a:rPr lang="ru-RU" altLang="ru-RU" sz="1700" dirty="0"/>
              <a:t>Коммутационный приборный модуль КМП 2 предназначен для массового использования на объектах газовой отрасли, в коммерческих узлах </a:t>
            </a:r>
            <a:r>
              <a:rPr lang="ru-RU" altLang="ru-RU" sz="1700" dirty="0" err="1"/>
              <a:t>теплоучета</a:t>
            </a:r>
            <a:r>
              <a:rPr lang="ru-RU" altLang="ru-RU" sz="1700" dirty="0"/>
              <a:t>, системах отопления и теплоснабжения, при подключении приборов давления (манометров, датчиков давления и т.д.) к соединительным линиям в системах, где необходим визуальный (автоматический) контроль.</a:t>
            </a:r>
          </a:p>
          <a:p>
            <a:pPr>
              <a:spcBef>
                <a:spcPts val="0"/>
              </a:spcBef>
              <a:buFont typeface="Wingdings 2" panose="05020102010507070707" pitchFamily="18" charset="2"/>
              <a:buChar char=""/>
            </a:pPr>
            <a:endParaRPr lang="ru-RU" altLang="ru-RU" sz="1700" dirty="0"/>
          </a:p>
          <a:p>
            <a:pPr>
              <a:spcBef>
                <a:spcPts val="0"/>
              </a:spcBef>
            </a:pPr>
            <a:r>
              <a:rPr lang="ru-RU" altLang="ru-RU" sz="1700" dirty="0"/>
              <a:t>Технические характеристики:</a:t>
            </a:r>
          </a:p>
          <a:p>
            <a:pPr>
              <a:spcBef>
                <a:spcPts val="0"/>
              </a:spcBef>
            </a:pPr>
            <a:r>
              <a:rPr lang="ru-RU" altLang="ru-RU" sz="1700" dirty="0"/>
              <a:t>Рабочее давление КПМ 2 до 4 МПа;</a:t>
            </a:r>
          </a:p>
          <a:p>
            <a:pPr>
              <a:spcBef>
                <a:spcPts val="0"/>
              </a:spcBef>
            </a:pPr>
            <a:r>
              <a:rPr lang="ru-RU" altLang="ru-RU" sz="1700" dirty="0"/>
              <a:t>Рабочее давление КПМ 2-2 до 56 МПа;</a:t>
            </a:r>
          </a:p>
          <a:p>
            <a:pPr>
              <a:spcBef>
                <a:spcPts val="0"/>
              </a:spcBef>
            </a:pPr>
            <a:r>
              <a:rPr lang="ru-RU" altLang="ru-RU" sz="1700" dirty="0"/>
              <a:t>Рабочая среда: газ, холодная вода, горячая вода, пар;</a:t>
            </a:r>
          </a:p>
          <a:p>
            <a:pPr>
              <a:spcBef>
                <a:spcPts val="0"/>
              </a:spcBef>
            </a:pPr>
            <a:r>
              <a:rPr lang="ru-RU" altLang="ru-RU" sz="1700" dirty="0"/>
              <a:t>Вес не более 320 </a:t>
            </a:r>
            <a:r>
              <a:rPr lang="ru-RU" altLang="ru-RU" sz="1700" dirty="0" err="1"/>
              <a:t>гр</a:t>
            </a:r>
            <a:r>
              <a:rPr lang="ru-RU" altLang="ru-RU" sz="1700" dirty="0"/>
              <a:t>;</a:t>
            </a:r>
          </a:p>
          <a:p>
            <a:pPr>
              <a:spcBef>
                <a:spcPts val="0"/>
              </a:spcBef>
            </a:pPr>
            <a:r>
              <a:rPr lang="ru-RU" altLang="ru-RU" sz="1700" dirty="0"/>
              <a:t>Срок службы не менее 15 лет.</a:t>
            </a:r>
          </a:p>
          <a:p>
            <a:pPr>
              <a:lnSpc>
                <a:spcPct val="80000"/>
              </a:lnSpc>
            </a:pPr>
            <a:endParaRPr lang="ru-RU" altLang="ru-RU" sz="1700" dirty="0"/>
          </a:p>
        </p:txBody>
      </p:sp>
      <p:pic>
        <p:nvPicPr>
          <p:cNvPr id="26628" name="Picture 7">
            <a:extLst>
              <a:ext uri="{FF2B5EF4-FFF2-40B4-BE49-F238E27FC236}">
                <a16:creationId xmlns:a16="http://schemas.microsoft.com/office/drawing/2014/main" id="{6D4F4B17-15EA-76CF-7A77-1D499DCC3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04080"/>
            <a:ext cx="3354388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>
            <a:extLst>
              <a:ext uri="{FF2B5EF4-FFF2-40B4-BE49-F238E27FC236}">
                <a16:creationId xmlns:a16="http://schemas.microsoft.com/office/drawing/2014/main" id="{81DC3DBF-5A91-87BB-2704-7C5C5B82B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93096"/>
            <a:ext cx="3919538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  <p:sndAc>
      <p:stSnd>
        <p:snd r:embed="rId3" name="click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B0341-26BE-7C1A-CBB3-1528266CF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id="{EB5D21E9-3B72-E321-3E41-7F748F2A5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50" y="260648"/>
            <a:ext cx="5472186" cy="1096963"/>
          </a:xfrm>
        </p:spPr>
        <p:txBody>
          <a:bodyPr/>
          <a:lstStyle/>
          <a:p>
            <a:pPr algn="ctr" eaLnBrk="1" hangingPunct="1"/>
            <a:r>
              <a:rPr lang="ru-RU" altLang="ru-RU" sz="2800" dirty="0">
                <a:solidFill>
                  <a:srgbClr val="66CCFF"/>
                </a:solidFill>
                <a:latin typeface="Arial" panose="020B0604020202020204" pitchFamily="34" charset="0"/>
              </a:rPr>
              <a:t>Цифровой манометр МО-05М С ИГ типа «Улитка» </a:t>
            </a:r>
            <a:endParaRPr lang="ru-RU" altLang="ru-RU" sz="2800" dirty="0">
              <a:solidFill>
                <a:srgbClr val="66CCFF"/>
              </a:solidFill>
            </a:endParaRPr>
          </a:p>
        </p:txBody>
      </p:sp>
      <p:sp>
        <p:nvSpPr>
          <p:cNvPr id="9219" name="Текст 2">
            <a:extLst>
              <a:ext uri="{FF2B5EF4-FFF2-40B4-BE49-F238E27FC236}">
                <a16:creationId xmlns:a16="http://schemas.microsoft.com/office/drawing/2014/main" id="{B50971A1-6A74-D72B-C0F2-FC3CA950A61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23950" y="2060848"/>
            <a:ext cx="4752527" cy="3456829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Предназначен для точных измерений низких давлений с высокой стабильностью.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Верхние пределы измерений от 400 Па до 10 кПа. 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Приведенная погрешность от 0,05 до 0,4%.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На низких поддиапазонах заменяет собой жидкостные микроманометры МКВ-250. 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E76893-198E-2185-1FAF-533A4F1A9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96752"/>
            <a:ext cx="3672408" cy="405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5348"/>
      </p:ext>
    </p:extLst>
  </p:cSld>
  <p:clrMapOvr>
    <a:masterClrMapping/>
  </p:clrMapOvr>
  <p:transition spd="slow">
    <p:checker/>
    <p:sndAc>
      <p:stSnd>
        <p:snd r:embed="rId3" name="click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id="{9636DB91-6E71-E604-3A2B-846C4A2D5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333375"/>
            <a:ext cx="8208267" cy="1096963"/>
          </a:xfrm>
        </p:spPr>
        <p:txBody>
          <a:bodyPr/>
          <a:lstStyle/>
          <a:p>
            <a:pPr algn="ctr" eaLnBrk="1" hangingPunct="1"/>
            <a:r>
              <a:rPr lang="ru-RU" altLang="ru-RU" sz="2800" dirty="0">
                <a:solidFill>
                  <a:srgbClr val="66CCFF"/>
                </a:solidFill>
                <a:latin typeface="Arial" panose="020B0604020202020204" pitchFamily="34" charset="0"/>
              </a:rPr>
              <a:t>Манометр цифровой технический МТ-05</a:t>
            </a:r>
            <a:endParaRPr lang="ru-RU" altLang="ru-RU" sz="2800" dirty="0">
              <a:solidFill>
                <a:srgbClr val="66CCFF"/>
              </a:solidFill>
            </a:endParaRPr>
          </a:p>
        </p:txBody>
      </p:sp>
      <p:sp>
        <p:nvSpPr>
          <p:cNvPr id="9219" name="Текст 2">
            <a:extLst>
              <a:ext uri="{FF2B5EF4-FFF2-40B4-BE49-F238E27FC236}">
                <a16:creationId xmlns:a16="http://schemas.microsoft.com/office/drawing/2014/main" id="{AF15E487-2B81-7016-F67C-ECC60CA493E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39750" y="3212976"/>
            <a:ext cx="5472410" cy="37831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1600" dirty="0"/>
              <a:t>МТ-05 предназначен для измерения давления в технологических процессах.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600" dirty="0"/>
              <a:t>Имеет функцию записи измеренных значений давления в энергонезависимую память. Передача данных осуществляется по беспроводной сети </a:t>
            </a:r>
            <a:r>
              <a:rPr lang="ru-RU" altLang="ru-RU" sz="1600" dirty="0" err="1"/>
              <a:t>bluetooth</a:t>
            </a:r>
            <a:r>
              <a:rPr lang="ru-RU" altLang="ru-RU" sz="1600" dirty="0"/>
              <a:t> как в реальном времени, так и в виде пакета измеренных значений за выбранный период.</a:t>
            </a:r>
          </a:p>
          <a:p>
            <a:pPr eaLnBrk="1" hangingPunct="1">
              <a:lnSpc>
                <a:spcPct val="90000"/>
              </a:lnSpc>
            </a:pPr>
            <a:endParaRPr lang="ru-RU" altLang="ru-RU" sz="1600" dirty="0"/>
          </a:p>
          <a:p>
            <a:pPr eaLnBrk="1" hangingPunct="1">
              <a:lnSpc>
                <a:spcPct val="90000"/>
              </a:lnSpc>
            </a:pPr>
            <a:r>
              <a:rPr lang="ru-RU" altLang="ru-RU" sz="1600" dirty="0"/>
              <a:t>Технические характеристики</a:t>
            </a:r>
          </a:p>
          <a:p>
            <a:pPr eaLnBrk="1" hangingPunct="1">
              <a:lnSpc>
                <a:spcPct val="90000"/>
              </a:lnSpc>
            </a:pPr>
            <a:endParaRPr lang="ru-RU" altLang="ru-RU" sz="1600" dirty="0"/>
          </a:p>
          <a:p>
            <a:pPr eaLnBrk="1" hangingPunct="1">
              <a:lnSpc>
                <a:spcPct val="90000"/>
              </a:lnSpc>
            </a:pPr>
            <a:r>
              <a:rPr lang="ru-RU" altLang="ru-RU" sz="1600" dirty="0"/>
              <a:t>- Предел допускаемой приведенной погрешности 		от 0,5 до 1%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600" dirty="0"/>
              <a:t>- Переключаемых поддиапазонов в одном манометре	                     5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600" dirty="0"/>
              <a:t>- Рабочий диапазон температур 				от минус 40°С до 70°С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600" dirty="0"/>
              <a:t>- Единицы отображения 					кПа, МПа, кгс/см</a:t>
            </a:r>
            <a:r>
              <a:rPr lang="ru-RU" altLang="ru-RU" sz="1600" baseline="30000" dirty="0"/>
              <a:t>2</a:t>
            </a:r>
            <a:r>
              <a:rPr lang="ru-RU" altLang="ru-RU" sz="1600" dirty="0"/>
              <a:t>, </a:t>
            </a:r>
            <a:r>
              <a:rPr lang="en-US" altLang="ru-RU" sz="1600" dirty="0"/>
              <a:t>psi</a:t>
            </a:r>
            <a:r>
              <a:rPr lang="ru-RU" altLang="ru-RU" sz="1600" dirty="0"/>
              <a:t>, мбар, бар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600" dirty="0"/>
              <a:t>							</a:t>
            </a:r>
          </a:p>
          <a:p>
            <a:pPr eaLnBrk="1" hangingPunct="1">
              <a:lnSpc>
                <a:spcPct val="90000"/>
              </a:lnSpc>
            </a:pPr>
            <a:endParaRPr lang="ru-RU" altLang="ru-RU" sz="1600" dirty="0"/>
          </a:p>
        </p:txBody>
      </p:sp>
      <p:pic>
        <p:nvPicPr>
          <p:cNvPr id="61442" name="Picture 2">
            <a:extLst>
              <a:ext uri="{FF2B5EF4-FFF2-40B4-BE49-F238E27FC236}">
                <a16:creationId xmlns:a16="http://schemas.microsoft.com/office/drawing/2014/main" id="{D6CE21F1-20B2-2729-4796-D058AD736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1430338"/>
            <a:ext cx="2916617" cy="43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304079"/>
      </p:ext>
    </p:extLst>
  </p:cSld>
  <p:clrMapOvr>
    <a:masterClrMapping/>
  </p:clrMapOvr>
  <p:transition spd="slow">
    <p:checker/>
    <p:sndAc>
      <p:stSnd>
        <p:snd r:embed="rId2" name="click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id="{9636DB91-6E71-E604-3A2B-846C4A2D5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333375"/>
            <a:ext cx="8208267" cy="1096963"/>
          </a:xfrm>
        </p:spPr>
        <p:txBody>
          <a:bodyPr/>
          <a:lstStyle/>
          <a:p>
            <a:pPr algn="ctr" eaLnBrk="1" hangingPunct="1"/>
            <a:r>
              <a:rPr lang="ru-RU" altLang="ru-RU" sz="2800" dirty="0">
                <a:solidFill>
                  <a:srgbClr val="66CCFF"/>
                </a:solidFill>
                <a:latin typeface="Arial" panose="020B0604020202020204" pitchFamily="34" charset="0"/>
              </a:rPr>
              <a:t>Электроконтактный цифровой манометр ЭКМ-05 </a:t>
            </a:r>
            <a:endParaRPr lang="ru-RU" altLang="ru-RU" sz="2800" dirty="0">
              <a:solidFill>
                <a:srgbClr val="66CCFF"/>
              </a:solidFill>
            </a:endParaRPr>
          </a:p>
        </p:txBody>
      </p:sp>
      <p:sp>
        <p:nvSpPr>
          <p:cNvPr id="9219" name="Текст 2">
            <a:extLst>
              <a:ext uri="{FF2B5EF4-FFF2-40B4-BE49-F238E27FC236}">
                <a16:creationId xmlns:a16="http://schemas.microsoft.com/office/drawing/2014/main" id="{AF15E487-2B81-7016-F67C-ECC60CA493E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39750" y="3212976"/>
            <a:ext cx="8352730" cy="37831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1600" dirty="0"/>
              <a:t>ЭКМ-05 предназначен для измерения давления в технологических процессах, и поддерживает выходные сигналы по току и </a:t>
            </a:r>
            <a:r>
              <a:rPr lang="en-US" altLang="ru-RU" sz="1600" dirty="0"/>
              <a:t>HART</a:t>
            </a:r>
            <a:r>
              <a:rPr lang="ru-RU" altLang="ru-RU" sz="1600" dirty="0"/>
              <a:t>-протоколу, а также имеет сигнальные реле.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600" dirty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600" dirty="0"/>
              <a:t>							</a:t>
            </a:r>
          </a:p>
          <a:p>
            <a:pPr eaLnBrk="1" hangingPunct="1">
              <a:lnSpc>
                <a:spcPct val="90000"/>
              </a:lnSpc>
            </a:pPr>
            <a:endParaRPr lang="ru-RU" altLang="ru-RU" sz="16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62DFDD-217C-77B8-B80A-5BC1B6762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764" y="1222500"/>
            <a:ext cx="2152381" cy="3980952"/>
          </a:xfrm>
          <a:prstGeom prst="rect">
            <a:avLst/>
          </a:prstGeom>
        </p:spPr>
      </p:pic>
      <p:pic>
        <p:nvPicPr>
          <p:cNvPr id="62466" name="Picture 2">
            <a:extLst>
              <a:ext uri="{FF2B5EF4-FFF2-40B4-BE49-F238E27FC236}">
                <a16:creationId xmlns:a16="http://schemas.microsoft.com/office/drawing/2014/main" id="{FB58D3CD-2477-6927-AB60-6CFE0EB7F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145" y="1222501"/>
            <a:ext cx="2152381" cy="398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858172"/>
      </p:ext>
    </p:extLst>
  </p:cSld>
  <p:clrMapOvr>
    <a:masterClrMapping/>
  </p:clrMapOvr>
  <p:transition spd="slow">
    <p:checker/>
    <p:sndAc>
      <p:stSnd>
        <p:snd r:embed="rId2" name="click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48DB4-7923-C89C-7AA3-2ED96E4CC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id="{F72AB46A-F98C-FE88-A90B-4E1878A09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333375"/>
            <a:ext cx="8208267" cy="1096963"/>
          </a:xfrm>
        </p:spPr>
        <p:txBody>
          <a:bodyPr/>
          <a:lstStyle/>
          <a:p>
            <a:pPr algn="ctr" eaLnBrk="1" hangingPunct="1"/>
            <a:r>
              <a:rPr lang="ru-RU" altLang="ru-RU" sz="2800" dirty="0">
                <a:solidFill>
                  <a:srgbClr val="66CCFF"/>
                </a:solidFill>
                <a:latin typeface="Arial" panose="020B0604020202020204" pitchFamily="34" charset="0"/>
              </a:rPr>
              <a:t>Цифровой манометр МО-06</a:t>
            </a:r>
            <a:br>
              <a:rPr lang="ru-RU" altLang="ru-RU" sz="2800" dirty="0">
                <a:solidFill>
                  <a:srgbClr val="66CCFF"/>
                </a:solidFill>
                <a:highlight>
                  <a:srgbClr val="FFFF00"/>
                </a:highlight>
                <a:latin typeface="Arial" panose="020B0604020202020204" pitchFamily="34" charset="0"/>
              </a:rPr>
            </a:br>
            <a:endParaRPr lang="ru-RU" altLang="ru-RU" sz="2800" dirty="0">
              <a:solidFill>
                <a:srgbClr val="66CCFF"/>
              </a:solidFill>
              <a:highlight>
                <a:srgbClr val="FFFF00"/>
              </a:highlight>
            </a:endParaRPr>
          </a:p>
        </p:txBody>
      </p:sp>
      <p:sp>
        <p:nvSpPr>
          <p:cNvPr id="9219" name="Текст 2">
            <a:extLst>
              <a:ext uri="{FF2B5EF4-FFF2-40B4-BE49-F238E27FC236}">
                <a16:creationId xmlns:a16="http://schemas.microsoft.com/office/drawing/2014/main" id="{653ADB24-E9AC-BBF9-6ED5-1D7D8374935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32529" y="2204864"/>
            <a:ext cx="8352730" cy="37831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1600" dirty="0"/>
              <a:t>Назначение цифрового манометра МО-06: эталон для проведения поверки, калибровки, испытаний, ремонта и т.д. не только показывающих манометров, но и датчиков давления с аналоговым или цифровым выходным сигналом.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600" dirty="0"/>
              <a:t>Основные характеристики:</a:t>
            </a:r>
          </a:p>
          <a:p>
            <a:pPr marL="285750" indent="-285750" eaLnBrk="1" hangingPunct="1">
              <a:lnSpc>
                <a:spcPct val="90000"/>
              </a:lnSpc>
              <a:buFontTx/>
              <a:buChar char="-"/>
            </a:pPr>
            <a:r>
              <a:rPr lang="ru-RU" altLang="ru-RU" sz="1600" dirty="0"/>
              <a:t>Цветной </a:t>
            </a:r>
            <a:r>
              <a:rPr lang="en-US" altLang="ru-RU" sz="1600" dirty="0"/>
              <a:t>TFT-Touch </a:t>
            </a:r>
            <a:r>
              <a:rPr lang="ru-RU" altLang="ru-RU" sz="1600" dirty="0"/>
              <a:t>дисплей;</a:t>
            </a:r>
          </a:p>
          <a:p>
            <a:pPr marL="285750" indent="-285750" eaLnBrk="1" hangingPunct="1">
              <a:lnSpc>
                <a:spcPct val="90000"/>
              </a:lnSpc>
              <a:buFontTx/>
              <a:buChar char="-"/>
            </a:pPr>
            <a:r>
              <a:rPr lang="ru-RU" altLang="ru-RU" sz="1600" dirty="0"/>
              <a:t>Встроенный перезаряжаемый аккумулятор;</a:t>
            </a:r>
          </a:p>
          <a:p>
            <a:pPr marL="285750" indent="-285750" eaLnBrk="1" hangingPunct="1">
              <a:lnSpc>
                <a:spcPct val="90000"/>
              </a:lnSpc>
              <a:buFontTx/>
              <a:buChar char="-"/>
            </a:pPr>
            <a:r>
              <a:rPr lang="ru-RU" altLang="ru-RU" sz="1600" dirty="0"/>
              <a:t>Сменная задняя крышка для работы с аналоговым или цифровым сигналом ;</a:t>
            </a:r>
          </a:p>
          <a:p>
            <a:pPr marL="285750" indent="-285750" eaLnBrk="1" hangingPunct="1">
              <a:lnSpc>
                <a:spcPct val="90000"/>
              </a:lnSpc>
              <a:buFontTx/>
              <a:buChar char="-"/>
            </a:pPr>
            <a:r>
              <a:rPr lang="ru-RU" altLang="ru-RU" sz="1600" dirty="0"/>
              <a:t>Встроенный </a:t>
            </a:r>
            <a:r>
              <a:rPr lang="en-US" altLang="ru-RU" sz="1600" dirty="0"/>
              <a:t>Bluetooth </a:t>
            </a:r>
            <a:r>
              <a:rPr lang="ru-RU" altLang="ru-RU" sz="1600" dirty="0"/>
              <a:t>модуль для коммуникации с мобильными устройствами;</a:t>
            </a:r>
          </a:p>
          <a:p>
            <a:pPr marL="285750" indent="-285750" eaLnBrk="1" hangingPunct="1">
              <a:lnSpc>
                <a:spcPct val="90000"/>
              </a:lnSpc>
              <a:buFontTx/>
              <a:buChar char="-"/>
            </a:pPr>
            <a:r>
              <a:rPr lang="ru-RU" altLang="ru-RU" sz="1600" dirty="0"/>
              <a:t>Возможность установки метеостанции;</a:t>
            </a:r>
          </a:p>
          <a:p>
            <a:pPr marL="285750" indent="-285750" eaLnBrk="1" hangingPunct="1">
              <a:lnSpc>
                <a:spcPct val="90000"/>
              </a:lnSpc>
              <a:buFontTx/>
              <a:buChar char="-"/>
            </a:pPr>
            <a:r>
              <a:rPr lang="ru-RU" altLang="ru-RU" sz="1600" dirty="0"/>
              <a:t>И многие другие возможности, зарекомендовавшие себя в манометрах МО-05М.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600" dirty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600" dirty="0"/>
              <a:t>							</a:t>
            </a:r>
          </a:p>
          <a:p>
            <a:pPr eaLnBrk="1" hangingPunct="1">
              <a:lnSpc>
                <a:spcPct val="90000"/>
              </a:lnSpc>
            </a:pPr>
            <a:endParaRPr lang="ru-RU" altLang="ru-RU" sz="1600" dirty="0"/>
          </a:p>
        </p:txBody>
      </p:sp>
    </p:spTree>
    <p:extLst>
      <p:ext uri="{BB962C8B-B14F-4D97-AF65-F5344CB8AC3E}">
        <p14:creationId xmlns:p14="http://schemas.microsoft.com/office/powerpoint/2010/main" val="1120221185"/>
      </p:ext>
    </p:extLst>
  </p:cSld>
  <p:clrMapOvr>
    <a:masterClrMapping/>
  </p:clrMapOvr>
  <p:transition spd="slow">
    <p:checker/>
    <p:sndAc>
      <p:stSnd>
        <p:snd r:embed="rId2" name="click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id="{9636DB91-6E71-E604-3A2B-846C4A2D5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60" y="170384"/>
            <a:ext cx="8007679" cy="1096963"/>
          </a:xfrm>
        </p:spPr>
        <p:txBody>
          <a:bodyPr/>
          <a:lstStyle/>
          <a:p>
            <a:pPr algn="ctr" eaLnBrk="1" hangingPunct="1"/>
            <a:r>
              <a:rPr lang="ru-RU" altLang="ru-RU" sz="2800" dirty="0">
                <a:solidFill>
                  <a:srgbClr val="66CCFF"/>
                </a:solidFill>
                <a:latin typeface="Arial" panose="020B0604020202020204" pitchFamily="34" charset="0"/>
              </a:rPr>
              <a:t>Переносной комплект манометров МО-05М</a:t>
            </a:r>
            <a:endParaRPr lang="ru-RU" altLang="ru-RU" sz="2800" dirty="0">
              <a:solidFill>
                <a:srgbClr val="66CCFF"/>
              </a:solidFill>
            </a:endParaRPr>
          </a:p>
        </p:txBody>
      </p:sp>
      <p:sp>
        <p:nvSpPr>
          <p:cNvPr id="9219" name="Текст 2">
            <a:extLst>
              <a:ext uri="{FF2B5EF4-FFF2-40B4-BE49-F238E27FC236}">
                <a16:creationId xmlns:a16="http://schemas.microsoft.com/office/drawing/2014/main" id="{AF15E487-2B81-7016-F67C-ECC60CA493E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15008" y="612704"/>
            <a:ext cx="8928992" cy="137099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1600" dirty="0"/>
              <a:t>Переносной комплект манометров ПКМ-МО-05М «Мечта метролога» включает в себя всю линейку выпускаемых нами манометров на разные ВПИ, для обеспечения работы с приборами избыточного давления и разрежения в диапазоне от минус 0,1 до 100 МПа. ПКМ-МО-05М комплектуется высокоточными манометрами исполнений 3, 6, 6МС. В обычным и кислородном исполнениях. </a:t>
            </a:r>
          </a:p>
          <a:p>
            <a:pPr eaLnBrk="1" hangingPunct="1">
              <a:lnSpc>
                <a:spcPct val="90000"/>
              </a:lnSpc>
            </a:pPr>
            <a:endParaRPr lang="ru-RU" altLang="ru-RU" sz="1600" dirty="0"/>
          </a:p>
        </p:txBody>
      </p:sp>
      <p:pic>
        <p:nvPicPr>
          <p:cNvPr id="56328" name="Picture 8">
            <a:extLst>
              <a:ext uri="{FF2B5EF4-FFF2-40B4-BE49-F238E27FC236}">
                <a16:creationId xmlns:a16="http://schemas.microsoft.com/office/drawing/2014/main" id="{C2168680-083E-D651-2779-A948C91D0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09667"/>
            <a:ext cx="408356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0" name="Picture 10">
            <a:extLst>
              <a:ext uri="{FF2B5EF4-FFF2-40B4-BE49-F238E27FC236}">
                <a16:creationId xmlns:a16="http://schemas.microsoft.com/office/drawing/2014/main" id="{3A5863DE-755D-884F-93F9-3D8959D56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180060"/>
            <a:ext cx="4083564" cy="116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881016"/>
      </p:ext>
    </p:extLst>
  </p:cSld>
  <p:clrMapOvr>
    <a:masterClrMapping/>
  </p:clrMapOvr>
  <p:transition spd="slow">
    <p:checker/>
    <p:sndAc>
      <p:stSnd>
        <p:snd r:embed="rId2" name="click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id="{9636DB91-6E71-E604-3A2B-846C4A2D5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147105"/>
            <a:ext cx="8007678" cy="1096963"/>
          </a:xfrm>
        </p:spPr>
        <p:txBody>
          <a:bodyPr/>
          <a:lstStyle/>
          <a:p>
            <a:pPr algn="ctr" eaLnBrk="1" hangingPunct="1"/>
            <a:r>
              <a:rPr lang="ru-RU" altLang="ru-RU" sz="2800" dirty="0">
                <a:solidFill>
                  <a:srgbClr val="66CCFF"/>
                </a:solidFill>
                <a:latin typeface="Arial" panose="020B0604020202020204" pitchFamily="34" charset="0"/>
              </a:rPr>
              <a:t>Переносной комплект манометров МО-05М</a:t>
            </a:r>
            <a:endParaRPr lang="ru-RU" altLang="ru-RU" sz="2800" dirty="0">
              <a:solidFill>
                <a:srgbClr val="66CCFF"/>
              </a:solidFill>
            </a:endParaRPr>
          </a:p>
        </p:txBody>
      </p:sp>
      <p:sp>
        <p:nvSpPr>
          <p:cNvPr id="9219" name="Текст 2">
            <a:extLst>
              <a:ext uri="{FF2B5EF4-FFF2-40B4-BE49-F238E27FC236}">
                <a16:creationId xmlns:a16="http://schemas.microsoft.com/office/drawing/2014/main" id="{AF15E487-2B81-7016-F67C-ECC60CA493E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04279" y="980728"/>
            <a:ext cx="8928992" cy="137099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1600" dirty="0"/>
              <a:t>Переносной компактный комплект манометров ПКМ-МО-05М с </a:t>
            </a:r>
            <a:r>
              <a:rPr lang="ru-RU" altLang="ru-RU" sz="1600" dirty="0" err="1"/>
              <a:t>к.т</a:t>
            </a:r>
            <a:r>
              <a:rPr lang="ru-RU" altLang="ru-RU" sz="1600" dirty="0"/>
              <a:t>. 0,1 – 0,4 предназначен для поверки, калибровки, испытаний, ремонта средств измерений избыточного давления методом сравнения показаний, в диапазоне от минус 0,1 до 100 МПа.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600" dirty="0"/>
              <a:t>Особенности данного комплекта:</a:t>
            </a:r>
          </a:p>
          <a:p>
            <a:pPr marL="285750" indent="-285750" eaLnBrk="1" hangingPunct="1">
              <a:lnSpc>
                <a:spcPct val="90000"/>
              </a:lnSpc>
              <a:buFontTx/>
              <a:buChar char="-"/>
            </a:pPr>
            <a:r>
              <a:rPr lang="ru-RU" altLang="ru-RU" sz="1600" dirty="0"/>
              <a:t>До 5 сменных измерительных головок;</a:t>
            </a:r>
          </a:p>
          <a:p>
            <a:pPr marL="285750" indent="-285750" eaLnBrk="1" hangingPunct="1">
              <a:lnSpc>
                <a:spcPct val="90000"/>
              </a:lnSpc>
              <a:buFontTx/>
              <a:buChar char="-"/>
            </a:pPr>
            <a:r>
              <a:rPr lang="ru-RU" altLang="ru-RU" sz="1600" dirty="0"/>
              <a:t>Защитные клапаны в комплектации;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600" dirty="0"/>
              <a:t>Комплектуется высокоточными манометрами исполнения 5, 5МС. </a:t>
            </a:r>
          </a:p>
        </p:txBody>
      </p:sp>
      <p:pic>
        <p:nvPicPr>
          <p:cNvPr id="60418" name="Picture 2">
            <a:extLst>
              <a:ext uri="{FF2B5EF4-FFF2-40B4-BE49-F238E27FC236}">
                <a16:creationId xmlns:a16="http://schemas.microsoft.com/office/drawing/2014/main" id="{26F9E428-3C5A-F263-5D70-AFB639F51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561157"/>
            <a:ext cx="4715430" cy="414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386467"/>
      </p:ext>
    </p:extLst>
  </p:cSld>
  <p:clrMapOvr>
    <a:masterClrMapping/>
  </p:clrMapOvr>
  <p:transition spd="slow">
    <p:checker/>
    <p:sndAc>
      <p:stSnd>
        <p:snd r:embed="rId2" name="click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8"/>
</p:tagLst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5311</TotalTime>
  <Words>2335</Words>
  <Application>Microsoft Office PowerPoint</Application>
  <PresentationFormat>Экран (4:3)</PresentationFormat>
  <Paragraphs>267</Paragraphs>
  <Slides>31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Calibri</vt:lpstr>
      <vt:lpstr>Franklin Gothic Book</vt:lpstr>
      <vt:lpstr>Times New Roman</vt:lpstr>
      <vt:lpstr>Wingdings 2</vt:lpstr>
      <vt:lpstr>Техническая</vt:lpstr>
      <vt:lpstr>  </vt:lpstr>
      <vt:lpstr>Цифровые манометры МО-05М</vt:lpstr>
      <vt:lpstr>Возможности цифровых манометров МО-05М</vt:lpstr>
      <vt:lpstr>Цифровой манометр МО-05М С ИГ типа «Улитка» </vt:lpstr>
      <vt:lpstr>Манометр цифровой технический МТ-05</vt:lpstr>
      <vt:lpstr>Электроконтактный цифровой манометр ЭКМ-05 </vt:lpstr>
      <vt:lpstr>Цифровой манометр МО-06 </vt:lpstr>
      <vt:lpstr>Переносной комплект манометров МО-05М</vt:lpstr>
      <vt:lpstr>Переносной комплект манометров МО-05М</vt:lpstr>
      <vt:lpstr>Программное обеспечение (ПО) к МО-05М</vt:lpstr>
      <vt:lpstr>Пресс гидравлический ПМ-100М</vt:lpstr>
      <vt:lpstr>Пресса гидравлические ПУМ-100М,  ПУМ-60М, ПУМ-40М</vt:lpstr>
      <vt:lpstr>            Пресс гидравлический 2113М</vt:lpstr>
      <vt:lpstr>Пресс пневматический ПУМ-6М </vt:lpstr>
      <vt:lpstr>Пресс пневматический ПДЦ-01М</vt:lpstr>
      <vt:lpstr>Пресс пневматический ПТ-0,25</vt:lpstr>
      <vt:lpstr>Разделитель безмембранный РБМ-100</vt:lpstr>
      <vt:lpstr>Регулируемые ограничительные клапаны</vt:lpstr>
      <vt:lpstr>Коллектор КСТ-6, КСТ-4</vt:lpstr>
      <vt:lpstr>НАМ ДОВЕРЯЮТ ВООРУЖЕННЫЕ СИЛЫ РОССИИ</vt:lpstr>
      <vt:lpstr>Презентация PowerPoint</vt:lpstr>
      <vt:lpstr>Поверочный и измерительный комплекс «ПОИСК»</vt:lpstr>
      <vt:lpstr>КОМПЛЕКС «ПОИСК» НА ВЫСТАВКЕ «АРМИЯ»</vt:lpstr>
      <vt:lpstr>    Кран высокого давления  КВД-40, КВД-60, КВД-100</vt:lpstr>
      <vt:lpstr>Рукав высокого давления</vt:lpstr>
      <vt:lpstr>Патрон самоподжимной</vt:lpstr>
      <vt:lpstr>Радиаторы для средств измерений давления</vt:lpstr>
      <vt:lpstr>Фильтр универсальный гидравлический ФУГ</vt:lpstr>
      <vt:lpstr>Переходники</vt:lpstr>
      <vt:lpstr>Коммутационный приборный модуль КПМ-3</vt:lpstr>
      <vt:lpstr>Коммутационный приборный модуль КПМ 2, КПМ 2-2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ООО «Гидрогазкомплект»</dc:title>
  <dc:creator>Руслан</dc:creator>
  <cp:lastModifiedBy>Гидрогаз Комплект</cp:lastModifiedBy>
  <cp:revision>146</cp:revision>
  <cp:lastPrinted>2025-02-08T13:17:04Z</cp:lastPrinted>
  <dcterms:created xsi:type="dcterms:W3CDTF">2011-11-29T08:17:52Z</dcterms:created>
  <dcterms:modified xsi:type="dcterms:W3CDTF">2025-02-08T15:32:12Z</dcterms:modified>
</cp:coreProperties>
</file>