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307" r:id="rId4"/>
    <p:sldId id="291" r:id="rId5"/>
    <p:sldId id="308" r:id="rId6"/>
    <p:sldId id="309" r:id="rId7"/>
    <p:sldId id="310" r:id="rId8"/>
    <p:sldId id="311" r:id="rId9"/>
    <p:sldId id="313" r:id="rId10"/>
    <p:sldId id="312" r:id="rId11"/>
    <p:sldId id="316" r:id="rId12"/>
    <p:sldId id="314" r:id="rId13"/>
    <p:sldId id="318" r:id="rId14"/>
    <p:sldId id="319" r:id="rId15"/>
    <p:sldId id="317" r:id="rId16"/>
    <p:sldId id="320" r:id="rId17"/>
    <p:sldId id="297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D3AB2-B2BE-43D3-B4C0-1D8A0F174785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CA12-B169-4C71-8382-971A31290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19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361-58E5-43B0-9401-4C9B48E8F47C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14AB-CF80-46EB-8284-07950917EA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5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914AB-CF80-46EB-8284-07950917EA9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9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7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3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5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6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3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8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7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1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5C06-4271-4700-BB99-C137757F641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D7CD-6770-42BE-A5DC-5FD63748D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ign\ПРЕЗЕНТАЦИИ\Презентация ТИУ ректору\приложенные файлы\фон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539552" y="2456892"/>
            <a:ext cx="8136904" cy="212423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lt1"/>
                </a:solidFill>
                <a:ea typeface="Arial Narrow"/>
                <a:sym typeface="Arial Narrow"/>
              </a:rPr>
              <a:t>О взаимодействии с ФБУ «Тюменский ЦСМ» </a:t>
            </a:r>
            <a:br>
              <a:rPr lang="ru-RU" sz="3200" dirty="0" smtClean="0">
                <a:solidFill>
                  <a:schemeClr val="lt1"/>
                </a:solidFill>
                <a:ea typeface="Arial Narrow"/>
                <a:sym typeface="Arial Narrow"/>
              </a:rPr>
            </a:br>
            <a:r>
              <a:rPr lang="ru-RU" sz="3200" dirty="0" smtClean="0">
                <a:solidFill>
                  <a:schemeClr val="lt1"/>
                </a:solidFill>
                <a:ea typeface="Arial Narrow"/>
                <a:sym typeface="Arial Narrow"/>
              </a:rPr>
              <a:t>в сфере подготовки квалифицированных кадров по направлению «Метрология и стандартизация»:</a:t>
            </a:r>
            <a:br>
              <a:rPr lang="ru-RU" sz="3200" dirty="0" smtClean="0">
                <a:solidFill>
                  <a:schemeClr val="lt1"/>
                </a:solidFill>
                <a:ea typeface="Arial Narrow"/>
                <a:sym typeface="Arial Narrow"/>
              </a:rPr>
            </a:br>
            <a:r>
              <a:rPr lang="ru-RU" sz="3200" dirty="0" smtClean="0">
                <a:solidFill>
                  <a:schemeClr val="lt1"/>
                </a:solidFill>
                <a:ea typeface="Arial Narrow"/>
                <a:sym typeface="Arial Narrow"/>
              </a:rPr>
              <a:t>положительный опыт и перспективы развития</a:t>
            </a:r>
            <a:endParaRPr lang="ru-RU" sz="3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68" y="404664"/>
            <a:ext cx="2953473" cy="16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4725144"/>
            <a:ext cx="698477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Чуйков Сергей Сергеевич,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к.т.н. доцент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Ставышенко Анатолий Семенович,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ст. преподаватель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264696" cy="63408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Государственная итоговая аттестация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25438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Участие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руководства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ФБУ «Тюменский ЦСМ»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 качестве председателя ГЭК при итоговой аттестации выпускников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ТИИ/ТИУ при проведении:</a:t>
            </a:r>
          </a:p>
          <a:p>
            <a:pPr marL="342900" indent="-342900" algn="just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Государственного экзамена;</a:t>
            </a:r>
          </a:p>
          <a:p>
            <a:pPr marL="342900" indent="-342900" algn="just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Защиты выпускных квалификационных работ.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95" y="2564904"/>
            <a:ext cx="57531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53076" cy="74677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Экспертиза и согласование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основных образовательных программ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254381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Участие ФБУ «Тюменский ЦСМ»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 качестве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экспертной  и согласующей организации при разработке и актуализации основных профессиональных образовательных программ по направлениям: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- 220501.65 «Метрология и метрологическое обеспечение» (2006-2011 годы);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- 220502.65 «Стандартизация и сертификация» (2006-2011 годы);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- 27.03.01 «Стандартизация и метрология» (2011-2024 годы);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- 27.03.02 «Управление качеством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 (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2006-2019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годы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4984"/>
            <a:ext cx="4963045" cy="34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481068" cy="746770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Перспективы </a:t>
            </a:r>
            <a:r>
              <a:rPr lang="ru-RU" sz="2800" b="1" dirty="0" smtClean="0">
                <a:solidFill>
                  <a:schemeClr val="bg1"/>
                </a:solidFill>
              </a:rPr>
              <a:t>развития сотрудничества с ФБУ «Тюменский ЦСМ»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65957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Расширение спектра и глубины взаимодействий с ФБУ «Тюменский ЦСМ» по следующим направлениям (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совместных с ТИУ площадях):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практико-модульного обучение</a:t>
            </a:r>
            <a:endParaRPr lang="ru-RU" sz="2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проектно-ориентированное обучение;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подготовка специалистов по индивидуальным образовательным траекториям по заявкам ЦСМ;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обучение рабочим профессиям в области метрологии, стандартизации и управления качеством: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создание совместных консалтинг центров для консультаций работников предприятий по вопросам метрологии и стандартизации и т.д.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00" y="25649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472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481068" cy="634082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Перспективы </a:t>
            </a:r>
            <a:r>
              <a:rPr lang="ru-RU" sz="2800" b="1" dirty="0" smtClean="0">
                <a:solidFill>
                  <a:schemeClr val="bg1"/>
                </a:solidFill>
              </a:rPr>
              <a:t>развития сотрудничества с ФБУ «Тюменский ЦСМ»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7296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форматов практико-модульного (сетевого) и  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проектно-ориентированного обучения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студентов направления «Стандартизация и метрология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на совместных с ТИУ площадях с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привлечением специалистов и оборудования ЦСМ:</a:t>
            </a:r>
            <a:endParaRPr lang="ru-RU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повышение качества подготовки специалистов;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усиление реальной практической производственной подготовки;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профессиональная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адаптация к будущему месту работы.</a:t>
            </a:r>
            <a:endParaRPr lang="ru-RU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00" y="25649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43" y="3251952"/>
            <a:ext cx="5940152" cy="35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36704" cy="634082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Перспективы </a:t>
            </a:r>
            <a:r>
              <a:rPr lang="ru-RU" sz="2800" b="1" dirty="0" smtClean="0">
                <a:solidFill>
                  <a:schemeClr val="bg1"/>
                </a:solidFill>
              </a:rPr>
              <a:t>развития сотрудничества с ФБУ «Тюменский ЦСМ»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1172968"/>
            <a:ext cx="8609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специалистов по индивидуальным образовательным траекториям по заявкам ЦСМ:</a:t>
            </a: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ориентация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профессиональных компетенций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каждого студента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функционал основного заказчика;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индивидуальное профилирование подготовки студентов по будущим профессиям (калибровщик, </a:t>
            </a:r>
            <a:r>
              <a:rPr lang="ru-RU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поверитель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контролер и т.д.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500" y="25649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5544616" cy="36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408712" cy="634082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Перспективы </a:t>
            </a:r>
            <a:r>
              <a:rPr lang="ru-RU" sz="2800" b="1" dirty="0" smtClean="0">
                <a:solidFill>
                  <a:schemeClr val="bg1"/>
                </a:solidFill>
              </a:rPr>
              <a:t>развития сотрудничества с ФБУ «Тюменский ЦСМ»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1" y="1172968"/>
            <a:ext cx="860990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Обучение </a:t>
            </a:r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рабочим профессиям в области метрологии, стандартизации и управления качеством на совместных с ТИУ площадях с привлечением специалистов и оборудования 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ЦСМ и возможностей Института дополнительного и дистанционного образования (ИДДО) ТИУ:</a:t>
            </a:r>
          </a:p>
          <a:p>
            <a:pPr algn="just"/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Контролер качества;</a:t>
            </a:r>
          </a:p>
          <a:p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Контролер </a:t>
            </a:r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качества продукции 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технологического процесса;</a:t>
            </a:r>
          </a:p>
          <a:p>
            <a:pPr algn="just"/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Контролер 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КИП;</a:t>
            </a:r>
          </a:p>
          <a:p>
            <a:pPr algn="just"/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Контролер </a:t>
            </a:r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деталей и 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приборов;</a:t>
            </a:r>
          </a:p>
          <a:p>
            <a:pPr algn="just"/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Контролер </a:t>
            </a:r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производстве черных 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металлов;</a:t>
            </a:r>
          </a:p>
          <a:p>
            <a:pPr algn="just"/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Калибровщик;</a:t>
            </a:r>
          </a:p>
          <a:p>
            <a:pPr algn="just"/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Лаборант </a:t>
            </a:r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неразрушающих методов 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контроля;</a:t>
            </a:r>
          </a:p>
          <a:p>
            <a:pPr algn="just"/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и т.д.</a:t>
            </a:r>
            <a:endParaRPr lang="ru-RU" sz="2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00" y="25649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593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984776" cy="74677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Практическая реализация сотрудничества с ФБУ «Тюменский ЦСМ»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72968"/>
            <a:ext cx="842493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Получена актуальная </a:t>
            </a:r>
            <a:r>
              <a:rPr lang="ru-RU" sz="17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заявка</a:t>
            </a:r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ФБУ «Тюменский ЦСМ» в рамках конкурса студенческих проектов разработать техническое задание для решения производственной задачи по цифровизации всего фонда документации ЦСМ, который в данный момент хранится на бумажных носителях.</a:t>
            </a:r>
          </a:p>
          <a:p>
            <a:pPr algn="just"/>
            <a:endParaRPr lang="ru-RU" sz="17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рамках этого проекта сотрудниками кафедры СИ в период с  16.10.2024 по 05.02.2025 гг. на площадке ТИУ:</a:t>
            </a:r>
          </a:p>
          <a:p>
            <a:pPr algn="just"/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разработано Кейс-задание;</a:t>
            </a:r>
          </a:p>
          <a:p>
            <a:pPr algn="just"/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сформировано из студентов 4 курса направления «Стандартизация и метрология» (гр. СМКб-21-1) четыре команды для решения этого кейса  и им назначен тренер из числа сотрудников кафедры;</a:t>
            </a:r>
          </a:p>
          <a:p>
            <a:pPr algn="just"/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проведена предварительная экспертиза презентаций студенческих проектов на кафедре.</a:t>
            </a:r>
          </a:p>
          <a:p>
            <a:pPr algn="just"/>
            <a:endParaRPr lang="ru-RU" sz="17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7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рамках этого проекта сотрудниками кафедры </a:t>
            </a:r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 совместно с руководством ЦСМ 10.02.2025г.</a:t>
            </a:r>
            <a:r>
              <a:rPr lang="ru-RU" sz="17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площадке ФБУ «Тюменский ЦСМ»</a:t>
            </a:r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проведено заслушивание студенческих проектов;</a:t>
            </a:r>
          </a:p>
          <a:p>
            <a:pPr algn="just"/>
            <a:r>
              <a:rPr lang="ru-RU" sz="17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определены победители конкурса.</a:t>
            </a:r>
            <a:endParaRPr lang="ru-RU" sz="1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00" y="25649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94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ign\ПРЕЗЕНТАЦИИ\Презентация ТИУ ректору\приложенные файлы\фон през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-2401" y="3969060"/>
            <a:ext cx="9146401" cy="15121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a typeface="Arial Narrow"/>
                <a:sym typeface="Arial Narrow"/>
              </a:rPr>
              <a:t>Благодарю за внимание !</a:t>
            </a:r>
            <a:endParaRPr lang="ru-RU" sz="3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725144"/>
            <a:ext cx="91440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Shape 4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3800" y="2279718"/>
            <a:ext cx="2398800" cy="13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43"/>
          <p:cNvSpPr txBox="1"/>
          <p:nvPr/>
        </p:nvSpPr>
        <p:spPr>
          <a:xfrm>
            <a:off x="0" y="6203950"/>
            <a:ext cx="9144000" cy="3033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Narrow"/>
              <a:buNone/>
            </a:pPr>
            <a:r>
              <a:rPr lang="ru-RU" sz="1400" b="0" i="0" u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www.tyuiu.ru</a:t>
            </a:r>
          </a:p>
        </p:txBody>
      </p:sp>
    </p:spTree>
    <p:extLst>
      <p:ext uri="{BB962C8B-B14F-4D97-AF65-F5344CB8AC3E}">
        <p14:creationId xmlns:p14="http://schemas.microsoft.com/office/powerpoint/2010/main" val="30461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5"/>
            <a:ext cx="9144000" cy="12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832648" cy="634082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Информация о кафедре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станков и инструментов</a:t>
            </a: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84484"/>
              </p:ext>
            </p:extLst>
          </p:nvPr>
        </p:nvGraphicFramePr>
        <p:xfrm>
          <a:off x="251520" y="1556792"/>
          <a:ext cx="8609904" cy="309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8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3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08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Образовательная программа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Год начала подготовки (открытия)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Континент студентов, курс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направление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I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II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III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effectLst/>
                        </a:rPr>
                        <a:t>IV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Итого: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1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15.03.06 Мехатроника и робототехника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Робототехника и гибкие производственные модули (очн.)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15.04.02 Технологические машины и оборудование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Инновационные технологии. Управление качеством и инжиниринг промышленного оборудования и производства (очн./заочн.)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32/7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8/7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-/6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40/20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27.03.01 Стандартизация и метрология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Стандартизация, метрология и управление качеством в отраслях топливно-энергетического комплекса (очн.)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2021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81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49" marR="16649" marT="891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86916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Кафедра станков и инструментов с 1967 года является базовой для реализации общеобразовательных дисциплин в области метрологии, стандартизации и сертификации во многих образовательных программах ТИУ (более 27-35).</a:t>
            </a:r>
            <a:endParaRPr lang="ru-RU" sz="16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5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832648" cy="63408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Информация о кафедре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станков и инструментов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Кадровый </a:t>
            </a:r>
            <a:r>
              <a:rPr lang="ru-RU" b="1" dirty="0"/>
              <a:t>состав </a:t>
            </a:r>
            <a:r>
              <a:rPr lang="ru-RU" b="1" dirty="0" smtClean="0"/>
              <a:t>кафедры                                 Материально-техническое обеспечение      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27229"/>
              </p:ext>
            </p:extLst>
          </p:nvPr>
        </p:nvGraphicFramePr>
        <p:xfrm>
          <a:off x="251520" y="1516664"/>
          <a:ext cx="4254500" cy="3983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ФИО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сотрудника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Уч. звание, степень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Размер ставки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штатные сотрудники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Артамонов Е.В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Профессор, д.т.н.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Василега Д.С.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доцент, к.т.н.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Василега Н.А.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ст.преподаватель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Васильев Д.В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доцент, к.н.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Ефимович И.А.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доцент, к.н.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Золотухин И.С.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ст.преподаватель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Зырянов В.А.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доцент, к.н.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Киреев В.В.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доцент, к.н.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Минухова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ст.преподаватель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Остапенко М.С.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доцент, к.н.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Ставышенко А.С.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ст.преподаватель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Чуйков С.С.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доцент, к.н.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Штин А.С.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доцент, к.н.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41833"/>
              </p:ext>
            </p:extLst>
          </p:nvPr>
        </p:nvGraphicFramePr>
        <p:xfrm>
          <a:off x="251520" y="5375472"/>
          <a:ext cx="4320481" cy="1757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39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внутренние совместители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Воронова Н.А.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б/с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Назарова В.Ю.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б/с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внешние совместители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Василькович В.А.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доцент, к.н.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Костив В.М.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доцент, к.н.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Чуйков Р.С.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доцент, к.н.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29694"/>
              </p:ext>
            </p:extLst>
          </p:nvPr>
        </p:nvGraphicFramePr>
        <p:xfrm>
          <a:off x="4696910" y="1700808"/>
          <a:ext cx="4411345" cy="2511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МТО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Количество, шт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Мультимедийные лекционные аудитории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Компьютерные классы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Специализированные лаборатории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контрольно-измерительные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станочные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по робототехнике, ЛТ и СЧПУ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творческие лаборатории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56441" y="4509120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Кафедра станков и инструментов с 1967 года накопила и преумножила большой фонд учебного, лабораторного, научно-исследовательского и производственного оборудования в области метрологии, металлообработки и инструментального обеспечения.</a:t>
            </a:r>
            <a:endParaRPr lang="ru-RU" sz="16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832648" cy="634082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Перспективы </a:t>
            </a:r>
            <a:r>
              <a:rPr lang="ru-RU" sz="2800" b="1" dirty="0" smtClean="0">
                <a:solidFill>
                  <a:schemeClr val="bg1"/>
                </a:solidFill>
              </a:rPr>
              <a:t>развития кафедры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6824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Образовательная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1648535"/>
            <a:ext cx="8465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реализации Постановления </a:t>
            </a:r>
            <a:r>
              <a:rPr lang="ru-RU" dirty="0"/>
              <a:t>Правительства Российской Федерации от 15 апреля 2023 г., N 603 «Об утверждении приоритетных направлений проектов </a:t>
            </a:r>
            <a:r>
              <a:rPr lang="ru-RU" b="1" dirty="0"/>
              <a:t>Технологического суверенитета </a:t>
            </a:r>
            <a:r>
              <a:rPr lang="ru-RU" dirty="0"/>
              <a:t>и проектов структурной адаптации экономики  Российской Федерации» и Распоряжения Правительства Российской Федерации от 20 мая 2023 г., N 1315-р «</a:t>
            </a:r>
            <a:r>
              <a:rPr lang="ru-RU" b="1" dirty="0"/>
              <a:t>Концепция технологического развития </a:t>
            </a:r>
            <a:r>
              <a:rPr lang="ru-RU" dirty="0"/>
              <a:t>на период развития до 2030 г</a:t>
            </a:r>
            <a:r>
              <a:rPr lang="ru-RU" dirty="0" smtClean="0"/>
              <a:t>.» возобновить подготовку обучающихся по направлениям бакалавриата:</a:t>
            </a:r>
          </a:p>
          <a:p>
            <a:pPr algn="just"/>
            <a:r>
              <a:rPr lang="ru-RU" b="1" dirty="0"/>
              <a:t>15.03.02 Технологические машины и оборудование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п</a:t>
            </a:r>
            <a:r>
              <a:rPr lang="ru-RU" dirty="0" smtClean="0"/>
              <a:t>рофиль 1 «Металлорежущие </a:t>
            </a:r>
            <a:r>
              <a:rPr lang="ru-RU" dirty="0"/>
              <a:t>станки и </a:t>
            </a:r>
            <a:r>
              <a:rPr lang="ru-RU" dirty="0" smtClean="0"/>
              <a:t>инструменты», профиль 2 «Оборудование </a:t>
            </a:r>
            <a:r>
              <a:rPr lang="ru-RU" dirty="0"/>
              <a:t>и технологии физико-технической </a:t>
            </a:r>
            <a:r>
              <a:rPr lang="ru-RU" dirty="0" smtClean="0"/>
              <a:t>обработки»);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15.03.05 Конструкторско-технологическое обеспечение машиностроительных </a:t>
            </a:r>
            <a:r>
              <a:rPr lang="ru-RU" b="1" dirty="0" smtClean="0">
                <a:solidFill>
                  <a:srgbClr val="00B050"/>
                </a:solidFill>
              </a:rPr>
              <a:t>производств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(профиль «Конструкторское обеспечение </a:t>
            </a:r>
            <a:r>
              <a:rPr lang="ru-RU" dirty="0" smtClean="0">
                <a:solidFill>
                  <a:srgbClr val="00B050"/>
                </a:solidFill>
              </a:rPr>
              <a:t>проектирования металлообрабатывающего оборудования и инструментальных систем»);</a:t>
            </a:r>
          </a:p>
          <a:p>
            <a:pPr algn="just"/>
            <a:r>
              <a:rPr lang="ru-RU" b="1" dirty="0" smtClean="0"/>
              <a:t>27.03.02 </a:t>
            </a:r>
            <a:r>
              <a:rPr lang="ru-RU" b="1" dirty="0"/>
              <a:t>Управление </a:t>
            </a:r>
            <a:r>
              <a:rPr lang="ru-RU" b="1" dirty="0" smtClean="0"/>
              <a:t>качеством</a:t>
            </a:r>
            <a:r>
              <a:rPr lang="ru-RU" dirty="0" smtClean="0"/>
              <a:t> </a:t>
            </a:r>
            <a:r>
              <a:rPr lang="ru-RU" dirty="0"/>
              <a:t>(профиль «Управление качеством в производственно-технологических системах</a:t>
            </a:r>
            <a:r>
              <a:rPr lang="ru-RU" dirty="0" smtClean="0"/>
              <a:t>»).</a:t>
            </a:r>
          </a:p>
          <a:p>
            <a:pPr algn="just"/>
            <a:r>
              <a:rPr lang="ru-RU" dirty="0" smtClean="0"/>
              <a:t>По </a:t>
            </a:r>
            <a:r>
              <a:rPr lang="ru-RU" dirty="0"/>
              <a:t>запросу предприятий: АО «ГМС «Нефтемаш</a:t>
            </a:r>
            <a:r>
              <a:rPr lang="ru-RU" dirty="0" smtClean="0"/>
              <a:t>», ООО </a:t>
            </a:r>
            <a:r>
              <a:rPr lang="ru-RU" dirty="0"/>
              <a:t>НПП «</a:t>
            </a:r>
            <a:r>
              <a:rPr lang="ru-RU" dirty="0" err="1"/>
              <a:t>СибБурМаш</a:t>
            </a:r>
            <a:r>
              <a:rPr lang="ru-RU" dirty="0" smtClean="0"/>
              <a:t>»,</a:t>
            </a:r>
            <a:endParaRPr lang="ru-RU" dirty="0"/>
          </a:p>
          <a:p>
            <a:pPr algn="just"/>
            <a:r>
              <a:rPr lang="ru-RU" dirty="0"/>
              <a:t>АО «Завод </a:t>
            </a:r>
            <a:r>
              <a:rPr lang="ru-RU" dirty="0" err="1"/>
              <a:t>СпецАвтоВосток</a:t>
            </a:r>
            <a:r>
              <a:rPr lang="ru-RU" dirty="0"/>
              <a:t>», ПАО «ТМ</a:t>
            </a:r>
            <a:r>
              <a:rPr lang="ru-RU" dirty="0" smtClean="0"/>
              <a:t>», ООО </a:t>
            </a:r>
            <a:r>
              <a:rPr lang="ru-RU" dirty="0"/>
              <a:t>«ЗБТО</a:t>
            </a:r>
            <a:r>
              <a:rPr lang="ru-RU" dirty="0" smtClean="0"/>
              <a:t>», АО </a:t>
            </a:r>
            <a:r>
              <a:rPr lang="ru-RU" dirty="0"/>
              <a:t>«</a:t>
            </a:r>
            <a:r>
              <a:rPr lang="ru-RU" dirty="0" err="1"/>
              <a:t>Сибнефтемаш</a:t>
            </a:r>
            <a:r>
              <a:rPr lang="ru-RU" dirty="0" smtClean="0"/>
              <a:t>», </a:t>
            </a:r>
          </a:p>
          <a:p>
            <a:pPr algn="just"/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/>
              <a:t>Бентек</a:t>
            </a:r>
            <a:r>
              <a:rPr lang="ru-RU" dirty="0" smtClean="0"/>
              <a:t>», ООО </a:t>
            </a:r>
            <a:r>
              <a:rPr lang="ru-RU" dirty="0"/>
              <a:t>«</a:t>
            </a:r>
            <a:r>
              <a:rPr lang="ru-RU" dirty="0" err="1"/>
              <a:t>Югсон</a:t>
            </a:r>
            <a:r>
              <a:rPr lang="ru-RU" dirty="0"/>
              <a:t> - Сервис», ООО «</a:t>
            </a:r>
            <a:r>
              <a:rPr lang="ru-RU" dirty="0" err="1"/>
              <a:t>Тюменьприбор</a:t>
            </a:r>
            <a:r>
              <a:rPr lang="ru-RU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661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832648" cy="634082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Перспективы </a:t>
            </a:r>
            <a:r>
              <a:rPr lang="ru-RU" sz="2800" b="1" dirty="0" smtClean="0">
                <a:solidFill>
                  <a:schemeClr val="bg1"/>
                </a:solidFill>
              </a:rPr>
              <a:t>развития кафедры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1729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Расширение спектра и глубины взаимодействий с индустриальными  партнерами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060848"/>
            <a:ext cx="8537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заключение прямых (двух и трехсторонних) договоров на обучение студентов по направлениям предприятий и под тематику предприятий;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увеличение объема работ по хоздоговорным тематикам, НИР, НИОКР и т.д.;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создание совместных с индустриальными партнерами площадок для реализации проектов по подготовке и переподготовке специалистов, совместного осуществления хоздоговорных работ, проведения совместных НИР и т.д.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Заинтересованные предприятия: </a:t>
            </a:r>
            <a:r>
              <a:rPr lang="ru-RU" u="sng" dirty="0" smtClean="0"/>
              <a:t>ФБУ «Тюменский ЦСМ</a:t>
            </a:r>
            <a:r>
              <a:rPr lang="ru-RU" u="sng" dirty="0"/>
              <a:t>»</a:t>
            </a:r>
            <a:r>
              <a:rPr lang="ru-RU" dirty="0"/>
              <a:t>, </a:t>
            </a:r>
            <a:r>
              <a:rPr lang="ru-RU" dirty="0" smtClean="0"/>
              <a:t>ПАО </a:t>
            </a:r>
            <a:r>
              <a:rPr lang="ru-RU" dirty="0"/>
              <a:t>«Тюменские моторостроители</a:t>
            </a:r>
            <a:r>
              <a:rPr lang="ru-RU" dirty="0" smtClean="0"/>
              <a:t>», ООО </a:t>
            </a:r>
            <a:r>
              <a:rPr lang="ru-RU" dirty="0"/>
              <a:t>«</a:t>
            </a:r>
            <a:r>
              <a:rPr lang="ru-RU" dirty="0" err="1"/>
              <a:t>Кенера</a:t>
            </a:r>
            <a:r>
              <a:rPr lang="ru-RU" dirty="0" smtClean="0"/>
              <a:t>», ООО </a:t>
            </a:r>
            <a:r>
              <a:rPr lang="ru-RU" dirty="0"/>
              <a:t>«</a:t>
            </a:r>
            <a:r>
              <a:rPr lang="ru-RU" dirty="0" err="1"/>
              <a:t>ТрансМаш</a:t>
            </a:r>
            <a:r>
              <a:rPr lang="ru-RU" dirty="0" smtClean="0"/>
              <a:t>», </a:t>
            </a:r>
            <a:r>
              <a:rPr lang="ru-RU" dirty="0"/>
              <a:t>	ЗАО «Завод </a:t>
            </a:r>
            <a:r>
              <a:rPr lang="ru-RU" dirty="0" err="1"/>
              <a:t>Тюменьремдормаш</a:t>
            </a:r>
            <a:r>
              <a:rPr lang="ru-RU" dirty="0" smtClean="0"/>
              <a:t>», ООО </a:t>
            </a:r>
            <a:r>
              <a:rPr lang="ru-RU" dirty="0" err="1"/>
              <a:t>ППН«СибБурМаш</a:t>
            </a:r>
            <a:r>
              <a:rPr lang="ru-RU" dirty="0" smtClean="0"/>
              <a:t>», ООО </a:t>
            </a:r>
            <a:r>
              <a:rPr lang="ru-RU" dirty="0"/>
              <a:t>«Тюменский станкозавод</a:t>
            </a:r>
            <a:r>
              <a:rPr lang="ru-RU" dirty="0" smtClean="0"/>
              <a:t>»,</a:t>
            </a:r>
            <a:endParaRPr lang="ru-RU" dirty="0"/>
          </a:p>
          <a:p>
            <a:r>
              <a:rPr lang="ru-RU" dirty="0" smtClean="0"/>
              <a:t>АО </a:t>
            </a:r>
            <a:r>
              <a:rPr lang="ru-RU" dirty="0"/>
              <a:t>«Тюменский электромеханический завод</a:t>
            </a:r>
            <a:r>
              <a:rPr lang="ru-RU" dirty="0" smtClean="0"/>
              <a:t>», АО </a:t>
            </a:r>
            <a:r>
              <a:rPr lang="ru-RU" dirty="0"/>
              <a:t>«</a:t>
            </a:r>
            <a:r>
              <a:rPr lang="ru-RU" dirty="0" err="1"/>
              <a:t>СтальМост</a:t>
            </a:r>
            <a:r>
              <a:rPr lang="ru-RU" dirty="0" smtClean="0"/>
              <a:t>», </a:t>
            </a:r>
            <a:r>
              <a:rPr lang="ru-RU" dirty="0"/>
              <a:t>	ЗАО «Тюменский машиностроительный завод</a:t>
            </a:r>
            <a:r>
              <a:rPr lang="ru-RU" dirty="0" smtClean="0"/>
              <a:t>», ЗАО «Тюменский </a:t>
            </a:r>
            <a:r>
              <a:rPr lang="ru-RU" dirty="0"/>
              <a:t>приборостроительный завод</a:t>
            </a:r>
            <a:r>
              <a:rPr lang="ru-RU" dirty="0" smtClean="0"/>
              <a:t>», "</a:t>
            </a:r>
            <a:r>
              <a:rPr lang="ru-RU" dirty="0"/>
              <a:t>Завод БКУ" - филиал общества с ограниченной ответственностью "Уралмаш Нефтегазовое Оборудование Холдинг" в </a:t>
            </a:r>
            <a:r>
              <a:rPr lang="ru-RU" dirty="0" smtClean="0"/>
              <a:t>Тюмени, Компания </a:t>
            </a:r>
            <a:r>
              <a:rPr lang="ru-RU" dirty="0"/>
              <a:t>«</a:t>
            </a:r>
            <a:r>
              <a:rPr lang="ru-RU" dirty="0" err="1"/>
              <a:t>Шлюмберже</a:t>
            </a:r>
            <a:r>
              <a:rPr lang="ru-RU" dirty="0" smtClean="0"/>
              <a:t>», </a:t>
            </a:r>
            <a:br>
              <a:rPr lang="ru-RU" dirty="0" smtClean="0"/>
            </a:br>
            <a:r>
              <a:rPr lang="ru-RU" dirty="0" smtClean="0"/>
              <a:t>АО </a:t>
            </a:r>
            <a:r>
              <a:rPr lang="ru-RU" dirty="0"/>
              <a:t>«Завод </a:t>
            </a:r>
            <a:r>
              <a:rPr lang="ru-RU" dirty="0" err="1"/>
              <a:t>СпецАвтоВосток</a:t>
            </a:r>
            <a:r>
              <a:rPr lang="ru-RU" dirty="0"/>
              <a:t>», </a:t>
            </a:r>
            <a:r>
              <a:rPr lang="ru-RU" dirty="0" smtClean="0"/>
              <a:t>ООО </a:t>
            </a:r>
            <a:r>
              <a:rPr lang="ru-RU" dirty="0"/>
              <a:t>«ЗБТО</a:t>
            </a:r>
            <a:r>
              <a:rPr lang="ru-RU" dirty="0" smtClean="0"/>
              <a:t>», АО </a:t>
            </a:r>
            <a:r>
              <a:rPr lang="ru-RU" dirty="0"/>
              <a:t>«</a:t>
            </a:r>
            <a:r>
              <a:rPr lang="ru-RU" dirty="0" err="1"/>
              <a:t>Сибнефтемаш</a:t>
            </a:r>
            <a:r>
              <a:rPr lang="ru-RU" dirty="0" smtClean="0"/>
              <a:t>», ООО </a:t>
            </a:r>
            <a:r>
              <a:rPr lang="ru-RU" dirty="0"/>
              <a:t>«</a:t>
            </a:r>
            <a:r>
              <a:rPr lang="ru-RU" dirty="0" err="1"/>
              <a:t>Бентек</a:t>
            </a:r>
            <a:r>
              <a:rPr lang="ru-RU" dirty="0" smtClean="0"/>
              <a:t>», </a:t>
            </a:r>
            <a:br>
              <a:rPr lang="ru-RU" dirty="0" smtClean="0"/>
            </a:br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/>
              <a:t>Югсон</a:t>
            </a:r>
            <a:r>
              <a:rPr lang="ru-RU" dirty="0"/>
              <a:t> - Сервис», ООО «</a:t>
            </a:r>
            <a:r>
              <a:rPr lang="ru-RU" dirty="0" err="1"/>
              <a:t>Тюменьприбор</a:t>
            </a:r>
            <a:r>
              <a:rPr lang="ru-RU" dirty="0" smtClean="0"/>
              <a:t>» и т.д.</a:t>
            </a:r>
          </a:p>
        </p:txBody>
      </p:sp>
    </p:spTree>
    <p:extLst>
      <p:ext uri="{BB962C8B-B14F-4D97-AF65-F5344CB8AC3E}">
        <p14:creationId xmlns:p14="http://schemas.microsoft.com/office/powerpoint/2010/main" val="38123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120680" cy="74677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История взаимодействия кафедры СИ и ФБУ «Тюменский ЦСМ»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72968"/>
            <a:ext cx="84969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Начало 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 с «Государственной контрольно-измерительной лабораторией </a:t>
            </a:r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 измерительной </a:t>
            </a:r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технике»/ЦСМ  1967 год</a:t>
            </a:r>
            <a:endParaRPr lang="ru-RU" sz="2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2348880"/>
            <a:ext cx="8609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Основные направления взаимодействия: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участие </a:t>
            </a:r>
            <a:r>
              <a:rPr lang="ru-RU" b="1" dirty="0">
                <a:solidFill>
                  <a:srgbClr val="0070C0"/>
                </a:solidFill>
              </a:rPr>
              <a:t>работников </a:t>
            </a:r>
            <a:r>
              <a:rPr lang="ru-RU" b="1" dirty="0" smtClean="0">
                <a:solidFill>
                  <a:srgbClr val="0070C0"/>
                </a:solidFill>
              </a:rPr>
              <a:t>ГКИЛ/ЦСМ в качестве внешних совместителей в образовательной деятельности ТИИ/ТИУ;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- участие </a:t>
            </a:r>
            <a:r>
              <a:rPr lang="ru-RU" b="1" dirty="0" smtClean="0">
                <a:solidFill>
                  <a:srgbClr val="0070C0"/>
                </a:solidFill>
              </a:rPr>
              <a:t>руководства </a:t>
            </a:r>
            <a:r>
              <a:rPr lang="ru-RU" b="1" dirty="0">
                <a:solidFill>
                  <a:srgbClr val="0070C0"/>
                </a:solidFill>
              </a:rPr>
              <a:t>ГКИЛ/ЦСМ в качестве </a:t>
            </a:r>
            <a:r>
              <a:rPr lang="ru-RU" b="1" dirty="0" smtClean="0">
                <a:solidFill>
                  <a:srgbClr val="0070C0"/>
                </a:solidFill>
              </a:rPr>
              <a:t>председателя ГЭК при итоговой аттестации выпускников ТИИ/ТИУ по направлениям «Метрология и метрологическое обеспечение», «Стандартизация и сертификация», «Метрология и стандартизация» и «Управление качеством»;</a:t>
            </a:r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организация производственных практик для </a:t>
            </a:r>
            <a:r>
              <a:rPr lang="ru-RU" b="1" dirty="0">
                <a:solidFill>
                  <a:srgbClr val="0070C0"/>
                </a:solidFill>
              </a:rPr>
              <a:t>студентов на базе </a:t>
            </a:r>
            <a:r>
              <a:rPr lang="ru-RU" b="1" dirty="0" smtClean="0">
                <a:solidFill>
                  <a:srgbClr val="0070C0"/>
                </a:solidFill>
              </a:rPr>
              <a:t>ГКИЛ/ЦСМ;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повышение квалификации ППС кафедры (курсы и семинары на базе ГКИЛ/ЦСМ);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регулярные производственные стажировки </a:t>
            </a:r>
            <a:r>
              <a:rPr lang="ru-RU" b="1" dirty="0">
                <a:solidFill>
                  <a:srgbClr val="0070C0"/>
                </a:solidFill>
              </a:rPr>
              <a:t>ППС кафедры на базе </a:t>
            </a:r>
            <a:r>
              <a:rPr lang="ru-RU" b="1" dirty="0" smtClean="0">
                <a:solidFill>
                  <a:srgbClr val="0070C0"/>
                </a:solidFill>
              </a:rPr>
              <a:t>ГКИЛ/ЦСМ;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подготовка и переподготовка </a:t>
            </a:r>
            <a:r>
              <a:rPr lang="ru-RU" b="1" dirty="0">
                <a:solidFill>
                  <a:srgbClr val="0070C0"/>
                </a:solidFill>
              </a:rPr>
              <a:t>кадров </a:t>
            </a:r>
            <a:r>
              <a:rPr lang="ru-RU" b="1" dirty="0" smtClean="0">
                <a:solidFill>
                  <a:srgbClr val="0070C0"/>
                </a:solidFill>
              </a:rPr>
              <a:t>ГКИЛ/ЦСМ на </a:t>
            </a:r>
            <a:r>
              <a:rPr lang="ru-RU" b="1" dirty="0">
                <a:solidFill>
                  <a:srgbClr val="0070C0"/>
                </a:solidFill>
              </a:rPr>
              <a:t>базе </a:t>
            </a:r>
            <a:r>
              <a:rPr lang="ru-RU" b="1" dirty="0" smtClean="0">
                <a:solidFill>
                  <a:srgbClr val="0070C0"/>
                </a:solidFill>
              </a:rPr>
              <a:t>ТИИ/ТИУ;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организация доступа </a:t>
            </a:r>
            <a:r>
              <a:rPr lang="ru-RU" b="1" dirty="0">
                <a:solidFill>
                  <a:srgbClr val="0070C0"/>
                </a:solidFill>
              </a:rPr>
              <a:t>ППС </a:t>
            </a:r>
            <a:r>
              <a:rPr lang="ru-RU" b="1" dirty="0" smtClean="0">
                <a:solidFill>
                  <a:srgbClr val="0070C0"/>
                </a:solidFill>
              </a:rPr>
              <a:t>ТИИ/ТИУ к фонду действующих нормативных </a:t>
            </a:r>
            <a:r>
              <a:rPr lang="ru-RU" b="1" dirty="0">
                <a:solidFill>
                  <a:srgbClr val="0070C0"/>
                </a:solidFill>
              </a:rPr>
              <a:t>документов </a:t>
            </a:r>
            <a:r>
              <a:rPr lang="ru-RU" b="1" dirty="0" smtClean="0">
                <a:solidFill>
                  <a:srgbClr val="0070C0"/>
                </a:solidFill>
              </a:rPr>
              <a:t>в области метрологии и стандартизации с учебной и научной целями;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оддержка </a:t>
            </a:r>
            <a:r>
              <a:rPr lang="ru-RU" b="1" dirty="0">
                <a:solidFill>
                  <a:srgbClr val="0070C0"/>
                </a:solidFill>
              </a:rPr>
              <a:t>инициатив </a:t>
            </a:r>
            <a:r>
              <a:rPr lang="ru-RU" b="1" dirty="0" smtClean="0">
                <a:solidFill>
                  <a:srgbClr val="0070C0"/>
                </a:solidFill>
              </a:rPr>
              <a:t>ТИИ/ТИУ в области метрологии и стандартизации в госструктурах (заявки на открытие новых специальностей, проведение всероссийских олимпиад, конкурсов дипломных работ и т.д.).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26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36704" cy="74677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Производственные практики на базе ФБУ «Тюменский ЦСМ»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628800"/>
            <a:ext cx="28956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Виды практик:</a:t>
            </a:r>
          </a:p>
          <a:p>
            <a:pPr algn="just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-Учебная (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ознакомительная)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курс) ;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-Технологическая (2/3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курс)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-Производственная (3/4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курс);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Преддипломная (4/5 курс).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Основная цель сотрудничества: Подготовка высококвалифицированных кадров в области метрологии и стандартизации для ФБУ «Тюменский ЦСМ» с максимальной адаптацией выпускников к реальным производственным площадкам и функционалу.</a:t>
            </a:r>
            <a:endParaRPr lang="ru-RU" sz="1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4"/>
          <a:stretch/>
        </p:blipFill>
        <p:spPr>
          <a:xfrm>
            <a:off x="1266052" y="2708920"/>
            <a:ext cx="6618316" cy="4092562"/>
          </a:xfrm>
          <a:prstGeom prst="rect">
            <a:avLst/>
          </a:prstGeom>
        </p:spPr>
      </p:pic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9250" y="198708"/>
            <a:ext cx="6264696" cy="74677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Всероссийская олимпиада студентов по метрологии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7296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 2011 г. по 2016 г. при поддержке и участии ФБУ «Тюменский ЦСМ» и МОО «Метрологическая академия» кафедра СИ Института промышленных технологий и инжиниринга (ИПТИ) организовывала и проводила на своей базе внутривузовские,  региональные и всероссийские туры всероссийской студенческой олимпиады по </a:t>
            </a:r>
            <a:r>
              <a:rPr lang="ru-RU" sz="16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дисциплине «Метрология, стандартизация и </a:t>
            </a:r>
            <a:r>
              <a:rPr lang="ru-RU" sz="16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сертификация» в которой принимали участие студенты ведущих вузов страны и ближнего зарубежья (Республика Беларусь, Республика Казахстан, Донецкая Народная Республика).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500" y="25649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16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192688" cy="64807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Всероссийская олимпиада студентов по метрологии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36768"/>
            <a:ext cx="1558230" cy="8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72968"/>
            <a:ext cx="8676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Основные направления взаимодействия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 ФБУ «Тюменский ЦСМ»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(ежегодно):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поддержка нашей заявки в профильных УМО и Минобрнауке;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первичная экспертиза олимпиадных заданий;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председательство в жюри;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участие в «круглых столах» с преподавателями вузов по насущной проблематике в области метрологии и стандартизации;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организация экскурсий членов команд-участников ВСО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площадках ФБУ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«Тюменский ЦСМ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». 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00" y="25649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5435825" cy="36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1671</Words>
  <Application>Microsoft Office PowerPoint</Application>
  <PresentationFormat>Экран (4:3)</PresentationFormat>
  <Paragraphs>245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Tahoma</vt:lpstr>
      <vt:lpstr>Times New Roman</vt:lpstr>
      <vt:lpstr>Тема Office</vt:lpstr>
      <vt:lpstr>О взаимодействии с ФБУ «Тюменский ЦСМ»  в сфере подготовки квалифицированных кадров по направлению «Метрология и стандартизация»: положительный опыт и перспективы развития</vt:lpstr>
      <vt:lpstr>Информация о кафедре  станков и инструментов</vt:lpstr>
      <vt:lpstr>Информация о кафедре  станков и инструментов</vt:lpstr>
      <vt:lpstr>Перспективы развития кафедры</vt:lpstr>
      <vt:lpstr>Перспективы развития кафедры</vt:lpstr>
      <vt:lpstr>История взаимодействия кафедры СИ и ФБУ «Тюменский ЦСМ»</vt:lpstr>
      <vt:lpstr>Производственные практики на базе ФБУ «Тюменский ЦСМ»</vt:lpstr>
      <vt:lpstr>Всероссийская олимпиада студентов по метрологии</vt:lpstr>
      <vt:lpstr>Всероссийская олимпиада студентов по метрологии</vt:lpstr>
      <vt:lpstr>Государственная итоговая аттестация</vt:lpstr>
      <vt:lpstr>Экспертиза и согласование  основных образовательных программ</vt:lpstr>
      <vt:lpstr>Перспективы развития сотрудничества с ФБУ «Тюменский ЦСМ»</vt:lpstr>
      <vt:lpstr>Перспективы развития сотрудничества с ФБУ «Тюменский ЦСМ»</vt:lpstr>
      <vt:lpstr>Перспективы развития сотрудничества с ФБУ «Тюменский ЦСМ»</vt:lpstr>
      <vt:lpstr>Перспективы развития сотрудничества с ФБУ «Тюменский ЦСМ»</vt:lpstr>
      <vt:lpstr>Практическая реализация сотрудничества с ФБУ «Тюменский ЦСМ»</vt:lpstr>
      <vt:lpstr>Благодарю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231</cp:revision>
  <cp:lastPrinted>2024-06-13T05:36:41Z</cp:lastPrinted>
  <dcterms:created xsi:type="dcterms:W3CDTF">2016-08-23T05:29:00Z</dcterms:created>
  <dcterms:modified xsi:type="dcterms:W3CDTF">2025-02-10T09:30:02Z</dcterms:modified>
</cp:coreProperties>
</file>